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1" r:id="rId5"/>
    <p:sldId id="264" r:id="rId6"/>
    <p:sldId id="266" r:id="rId7"/>
    <p:sldId id="262" r:id="rId8"/>
    <p:sldId id="268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67"/>
  </p:normalViewPr>
  <p:slideViewPr>
    <p:cSldViewPr snapToGrid="0" snapToObjects="1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D7B22-3987-264E-890C-DF279B9D4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1425F5-B58E-4140-838C-6B8B217EB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E62C4-EBC1-EE48-A706-84AB75212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6037-CFF0-0C42-80AB-9FC6390BB48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B6C3E-B7AE-8B43-A434-C41295B2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B956E-F7F3-F846-943D-4174A886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2AA9-34F5-F44D-B6B9-167C5818D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99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9FBE1-A1CD-B54D-A53C-AF34EF697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B7894-A315-0942-963C-CC571E82E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3DFE4-F814-454B-AA2D-1C74BD894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6037-CFF0-0C42-80AB-9FC6390BB48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E9537-2F2F-0143-AA79-50C8E6F1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D91FD-5C5C-3249-B6FE-87515F8B5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2AA9-34F5-F44D-B6B9-167C5818D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6FE88F-B81A-D94E-B9B5-73EAD7CE72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4C41ED-D547-6C4C-9F80-AF4E78DBF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B9941-9B97-A640-898A-E49074057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6037-CFF0-0C42-80AB-9FC6390BB48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98166-0438-8B41-8CF8-817776E76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7E631-7ED9-1D4D-B277-AE7115DA5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2AA9-34F5-F44D-B6B9-167C5818D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76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0FBC6-34CD-744E-A310-A43EB3B7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34D75-D867-8A42-B12C-04AAED289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B1EBD-D825-434A-847B-001196BF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6037-CFF0-0C42-80AB-9FC6390BB48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F2AFE-151E-E440-BDCD-CAFE8712C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89CE5-9C97-C54A-BD1F-C7C8F27CF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2AA9-34F5-F44D-B6B9-167C5818D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2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E69E7-F4AF-A845-B115-F63B046AD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C54C7-E6D1-5647-8849-B9239A1CD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CA42A-369B-BB48-983C-5166A956B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6037-CFF0-0C42-80AB-9FC6390BB48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F47D2-EB69-F44D-9E25-99E8DF567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7AFB6-C308-D648-BAD9-389E94936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2AA9-34F5-F44D-B6B9-167C5818D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82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1C10D-5270-8D4A-90FB-90A600391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C4A86-D92E-8546-B715-568B7FE68E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46B4A-A349-8240-AB28-7F4BB23DC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0DBBD-215B-F746-98FC-A5D62022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6037-CFF0-0C42-80AB-9FC6390BB48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9BED7-F7CE-5647-B5D9-8FE53AA4D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7F903-6D71-734E-A264-1762F311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2AA9-34F5-F44D-B6B9-167C5818D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21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1FE4F-A014-FD44-8358-14B249ECF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E68AA-2B4D-3B41-A7B2-4FA1563C9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291DF-1D20-B340-802D-32989177D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5FCDA-A251-3F45-82C9-AEF1F4446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A7827A-AC85-3D42-85A2-4410CE01D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4F7B1B-8DAD-9347-976A-0794CFAB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6037-CFF0-0C42-80AB-9FC6390BB48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5B00FD-2B82-DC48-8711-3CD94CF18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3CC093-F0CF-5F44-91BA-672B771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2AA9-34F5-F44D-B6B9-167C5818D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1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FEF7D-3D4C-4949-B9E9-9BE58129B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FAE80D-2030-E340-B4F0-B3DCE8A33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6037-CFF0-0C42-80AB-9FC6390BB48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79C51B-8ED0-F94E-B721-A06FFCD3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59788-4734-4B41-805E-C01A44ACB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2AA9-34F5-F44D-B6B9-167C5818D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62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B8ED4F-1295-CC43-8C9A-B1379D1C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6037-CFF0-0C42-80AB-9FC6390BB48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85D869-4CBA-AF48-8C69-3C26E7EE7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D267E-9910-4149-890C-19DBEBDD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2AA9-34F5-F44D-B6B9-167C5818D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57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1E6D0-6853-5042-98D1-8393747FE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76EE7-7547-E248-8B08-6412233F6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5AC26-98CC-E04D-8431-8EAE08BE6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D5DB3-9082-274D-8246-D17D94926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6037-CFF0-0C42-80AB-9FC6390BB48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2C087-08B7-F84C-85CE-7655F0BB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1DD9D-4741-6645-9C54-A3DF72B0A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2AA9-34F5-F44D-B6B9-167C5818D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70A7D-6FC8-2747-9C42-74D1B2F9D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6B0B05-54D8-F34E-85FE-C28E1374A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BFFB0-8AAD-684F-AC84-42A0C4720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4C28B-D96F-394E-A87E-1DFF5ADC2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6037-CFF0-0C42-80AB-9FC6390BB48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A23E3F-BE89-3449-8D41-2B513C5BF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760EB-A22F-2B45-B0CA-33FC41BCC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2AA9-34F5-F44D-B6B9-167C5818D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0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E0A590-D240-DC40-9510-674B44F6E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E6E7E-FB85-7643-ACFD-D25F6D9EB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79F6C-4C50-954A-B061-1684172D6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66037-CFF0-0C42-80AB-9FC6390BB48F}" type="datetimeFigureOut">
              <a:rPr lang="en-US" smtClean="0"/>
              <a:t>11/10/20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82B08-E7FC-3248-92B5-FB8752F40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8EF8B-3D94-9D42-910E-73FB50195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32AA9-34F5-F44D-B6B9-167C5818D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1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rji.org/Volodina2020CoM" TargetMode="External"/><Relationship Id="rId2" Type="http://schemas.openxmlformats.org/officeDocument/2006/relationships/hyperlink" Target="https://ano-astreya.ru/volodina-vs-russi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hyperlink" Target="https://srji.org/upload/medialibrary/501/Valeriya-2020-07-31-Tekst-reporta-v-KM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15CCF-E67B-2D49-AF2A-0D3A6B9F4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050" y="0"/>
            <a:ext cx="2926080" cy="15094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0251BA-12D8-6D40-B619-C182E08073E9}"/>
              </a:ext>
            </a:extLst>
          </p:cNvPr>
          <p:cNvSpPr txBox="1"/>
          <p:nvPr/>
        </p:nvSpPr>
        <p:spPr>
          <a:xfrm>
            <a:off x="2015638" y="1313527"/>
            <a:ext cx="78447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accent1"/>
                </a:solidFill>
              </a:rPr>
              <a:t>Volodina</a:t>
            </a:r>
            <a:r>
              <a:rPr lang="en-US" sz="4000" b="1" i="1" dirty="0">
                <a:solidFill>
                  <a:schemeClr val="accent1"/>
                </a:solidFill>
              </a:rPr>
              <a:t> </a:t>
            </a:r>
            <a:r>
              <a:rPr lang="en-US" sz="4000" b="1" dirty="0">
                <a:solidFill>
                  <a:schemeClr val="accent1"/>
                </a:solidFill>
              </a:rPr>
              <a:t>case: addressing domestic </a:t>
            </a:r>
          </a:p>
          <a:p>
            <a:pPr algn="ctr"/>
            <a:r>
              <a:rPr lang="en-US" sz="4000" b="1" dirty="0">
                <a:solidFill>
                  <a:schemeClr val="accent1"/>
                </a:solidFill>
              </a:rPr>
              <a:t>violence in Russia</a:t>
            </a:r>
            <a:r>
              <a:rPr lang="en-US" sz="4000" b="1" i="1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A1195A-5200-7742-B624-42D01544F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874" y="2666556"/>
            <a:ext cx="5577840" cy="31089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186FB2-E32F-3749-8231-F3930810C5FF}"/>
              </a:ext>
            </a:extLst>
          </p:cNvPr>
          <p:cNvSpPr txBox="1"/>
          <p:nvPr/>
        </p:nvSpPr>
        <p:spPr>
          <a:xfrm>
            <a:off x="3121635" y="5695201"/>
            <a:ext cx="5529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EIN Briefing, 23 November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C49BF-5E77-9F4F-B72D-61BF4FB37616}"/>
              </a:ext>
            </a:extLst>
          </p:cNvPr>
          <p:cNvSpPr txBox="1"/>
          <p:nvPr/>
        </p:nvSpPr>
        <p:spPr>
          <a:xfrm>
            <a:off x="2700505" y="6149792"/>
            <a:ext cx="6474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Vanessa Kogan, SJI Executive Director </a:t>
            </a:r>
          </a:p>
        </p:txBody>
      </p:sp>
    </p:spTree>
    <p:extLst>
      <p:ext uri="{BB962C8B-B14F-4D97-AF65-F5344CB8AC3E}">
        <p14:creationId xmlns:p14="http://schemas.microsoft.com/office/powerpoint/2010/main" val="97894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BF5E2-80A3-6B4F-AE02-8D053CE03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err="1">
                <a:solidFill>
                  <a:schemeClr val="accent1"/>
                </a:solidFill>
              </a:rPr>
              <a:t>Volodina</a:t>
            </a:r>
            <a:r>
              <a:rPr lang="en-US" b="1" i="1" dirty="0">
                <a:solidFill>
                  <a:schemeClr val="accent1"/>
                </a:solidFill>
              </a:rPr>
              <a:t> v Russia</a:t>
            </a:r>
            <a:r>
              <a:rPr lang="en-US" b="1" dirty="0">
                <a:solidFill>
                  <a:schemeClr val="accent1"/>
                </a:solidFill>
              </a:rPr>
              <a:t>: first case on domestic violence and discrimination against women in Russia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C78D2-4A4B-A34E-A993-80008CF79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1711"/>
            <a:ext cx="10515600" cy="4351338"/>
          </a:xfrm>
        </p:spPr>
        <p:txBody>
          <a:bodyPr>
            <a:noAutofit/>
          </a:bodyPr>
          <a:lstStyle/>
          <a:p>
            <a:r>
              <a:rPr lang="en-US" sz="3000" dirty="0"/>
              <a:t>Applicant experienced grave physical and mental suffering from physical and psychological abuse in three different cities by her ex-partner for over two years: </a:t>
            </a:r>
            <a:r>
              <a:rPr lang="en-US" sz="3000" dirty="0">
                <a:solidFill>
                  <a:srgbClr val="FF0000"/>
                </a:solidFill>
              </a:rPr>
              <a:t>beatings, death threats, stalking, kidnapping, property damage, publication of intimate photographs. </a:t>
            </a:r>
          </a:p>
          <a:p>
            <a:r>
              <a:rPr lang="en-US" sz="3000" dirty="0"/>
              <a:t>Applicant submitted over </a:t>
            </a:r>
            <a:r>
              <a:rPr lang="en-US" sz="3000" dirty="0">
                <a:solidFill>
                  <a:srgbClr val="00B050"/>
                </a:solidFill>
              </a:rPr>
              <a:t>eight complaints </a:t>
            </a:r>
            <a:r>
              <a:rPr lang="en-US" sz="3000" dirty="0"/>
              <a:t>to the authorities over two years: no attempt to protect the applicant from further violence or to open criminal proceedings against the (known) perpetrator.</a:t>
            </a:r>
          </a:p>
          <a:p>
            <a:r>
              <a:rPr lang="en-US" sz="3000" dirty="0"/>
              <a:t>The applicant was forced to change her name and flee Russia to ensure her safety.</a:t>
            </a:r>
          </a:p>
        </p:txBody>
      </p:sp>
    </p:spTree>
    <p:extLst>
      <p:ext uri="{BB962C8B-B14F-4D97-AF65-F5344CB8AC3E}">
        <p14:creationId xmlns:p14="http://schemas.microsoft.com/office/powerpoint/2010/main" val="2032463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3B314-D612-D34E-88BF-90347E2FD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Court’s conclusions on the lack of legal remedies for domestic violence in Russia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33A98-9F7D-E146-8204-55DB0B548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3500" dirty="0"/>
              <a:t>Lack of due diligence under </a:t>
            </a:r>
            <a:r>
              <a:rPr lang="en-US" sz="3500" dirty="0">
                <a:solidFill>
                  <a:schemeClr val="accent2"/>
                </a:solidFill>
              </a:rPr>
              <a:t>Art. 3 ECHR</a:t>
            </a:r>
            <a:r>
              <a:rPr lang="en-US" sz="3500" dirty="0"/>
              <a:t>: </a:t>
            </a:r>
            <a:r>
              <a:rPr lang="en-US" sz="3500" b="1" dirty="0">
                <a:solidFill>
                  <a:srgbClr val="FF0000"/>
                </a:solidFill>
              </a:rPr>
              <a:t>No adequate legal framework to address domestic violence.</a:t>
            </a:r>
          </a:p>
          <a:p>
            <a:pPr lvl="1">
              <a:buFont typeface="Wingdings" pitchFamily="2" charset="2"/>
              <a:buChar char="Ø"/>
            </a:pPr>
            <a:r>
              <a:rPr lang="en-US" sz="3500" dirty="0"/>
              <a:t>No </a:t>
            </a:r>
            <a:r>
              <a:rPr lang="en-US" sz="3500" dirty="0">
                <a:solidFill>
                  <a:schemeClr val="accent2"/>
                </a:solidFill>
              </a:rPr>
              <a:t>definition of DV </a:t>
            </a:r>
            <a:r>
              <a:rPr lang="en-US" sz="3500" dirty="0"/>
              <a:t>as a separate offence or aggravating circumstance of other offences</a:t>
            </a:r>
          </a:p>
          <a:p>
            <a:pPr lvl="1">
              <a:buFont typeface="Wingdings" pitchFamily="2" charset="2"/>
              <a:buChar char="Ø"/>
            </a:pPr>
            <a:r>
              <a:rPr lang="en-US" sz="3500" dirty="0"/>
              <a:t>Minimum </a:t>
            </a:r>
            <a:r>
              <a:rPr lang="en-US" sz="3500" dirty="0">
                <a:solidFill>
                  <a:srgbClr val="FF0000"/>
                </a:solidFill>
              </a:rPr>
              <a:t>threshold of gravity </a:t>
            </a:r>
            <a:r>
              <a:rPr lang="en-US" sz="3500" dirty="0"/>
              <a:t>of injuries for launching public prosecution</a:t>
            </a:r>
          </a:p>
          <a:p>
            <a:pPr lvl="1">
              <a:buFont typeface="Wingdings" pitchFamily="2" charset="2"/>
              <a:buChar char="Ø"/>
            </a:pPr>
            <a:r>
              <a:rPr lang="en-US" sz="3500" dirty="0">
                <a:solidFill>
                  <a:schemeClr val="accent2"/>
                </a:solidFill>
              </a:rPr>
              <a:t>Private prosecution</a:t>
            </a:r>
            <a:r>
              <a:rPr lang="en-US" sz="3500" dirty="0"/>
              <a:t> jurisdiction is excessively onerous for victims and leads to impunity for perpetrators</a:t>
            </a:r>
          </a:p>
          <a:p>
            <a:pPr lvl="1">
              <a:buFont typeface="Wingdings" pitchFamily="2" charset="2"/>
              <a:buChar char="Ø"/>
            </a:pPr>
            <a:r>
              <a:rPr lang="en-US" sz="3500" dirty="0"/>
              <a:t>No mechanisms resembling a </a:t>
            </a:r>
            <a:r>
              <a:rPr lang="en-US" sz="3500" dirty="0">
                <a:solidFill>
                  <a:srgbClr val="FF0000"/>
                </a:solidFill>
              </a:rPr>
              <a:t>“restraining order” </a:t>
            </a:r>
            <a:r>
              <a:rPr lang="en-US" sz="3500" dirty="0"/>
              <a:t>available</a:t>
            </a:r>
          </a:p>
          <a:p>
            <a:pPr marL="0" indent="0">
              <a:buNone/>
            </a:pPr>
            <a:endParaRPr lang="en-US" sz="3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229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87294-01A0-0043-A609-98D9F181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Court’s conclusions under Art. 14 ECHR (non-discrimination)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F1571-28A0-F841-ACA2-8658E15D3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7890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 dirty="0"/>
              <a:t>“The continued </a:t>
            </a:r>
            <a:r>
              <a:rPr lang="en-US" sz="3100" dirty="0">
                <a:solidFill>
                  <a:srgbClr val="FF0000"/>
                </a:solidFill>
              </a:rPr>
              <a:t>failure to adopt legislation</a:t>
            </a:r>
            <a:r>
              <a:rPr lang="en-US" sz="3100" dirty="0"/>
              <a:t>…and the </a:t>
            </a:r>
            <a:r>
              <a:rPr lang="en-US" sz="3100" dirty="0">
                <a:solidFill>
                  <a:srgbClr val="FF0000"/>
                </a:solidFill>
              </a:rPr>
              <a:t>absence of any form of restraining…orders </a:t>
            </a:r>
            <a:r>
              <a:rPr lang="en-US" sz="3100" dirty="0"/>
              <a:t>clearly demonstrate that the authorities’ actions in the present case…flowed from their reluctance to acknowledge the </a:t>
            </a:r>
            <a:r>
              <a:rPr lang="en-US" sz="3100" dirty="0">
                <a:solidFill>
                  <a:srgbClr val="FF0000"/>
                </a:solidFill>
              </a:rPr>
              <a:t>seriousness and extent </a:t>
            </a:r>
            <a:r>
              <a:rPr lang="en-US" sz="3100" dirty="0"/>
              <a:t>of the problem of domestic violence…and its </a:t>
            </a:r>
            <a:r>
              <a:rPr lang="en-US" sz="3100" dirty="0">
                <a:solidFill>
                  <a:srgbClr val="FF0000"/>
                </a:solidFill>
              </a:rPr>
              <a:t>discriminatory effect on women</a:t>
            </a:r>
            <a:r>
              <a:rPr lang="en-US" sz="3100" dirty="0"/>
              <a:t>. By </a:t>
            </a:r>
            <a:r>
              <a:rPr lang="en-US" sz="3100" dirty="0">
                <a:solidFill>
                  <a:srgbClr val="FF0000"/>
                </a:solidFill>
              </a:rPr>
              <a:t>tolerating</a:t>
            </a:r>
            <a:r>
              <a:rPr lang="en-US" sz="3100" dirty="0"/>
              <a:t> for many years a climate…conducive to domestic violence, the…authorities </a:t>
            </a:r>
            <a:r>
              <a:rPr lang="en-US" sz="3100" dirty="0">
                <a:solidFill>
                  <a:srgbClr val="FF0000"/>
                </a:solidFill>
              </a:rPr>
              <a:t>failed to create conditions for substantive gender equality </a:t>
            </a:r>
            <a:r>
              <a:rPr lang="en-US" sz="3100" dirty="0"/>
              <a:t>that would enable women to live free from fear of ill-treatment or attacks on their physical integrity and to benefit from the </a:t>
            </a:r>
            <a:r>
              <a:rPr lang="en-US" sz="3100" dirty="0">
                <a:solidFill>
                  <a:srgbClr val="FF0000"/>
                </a:solidFill>
              </a:rPr>
              <a:t>equal protection of the law</a:t>
            </a:r>
            <a:r>
              <a:rPr lang="en-US" sz="31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816773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F1E38-B2F3-E24D-8A11-EE2E7D480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Status of implementation – 1 year since judgment became final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A626-D5E4-6E48-83FA-ECD13D9C6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95741"/>
            <a:ext cx="5157787" cy="823912"/>
          </a:xfrm>
        </p:spPr>
        <p:txBody>
          <a:bodyPr>
            <a:normAutofit/>
          </a:bodyPr>
          <a:lstStyle/>
          <a:p>
            <a:r>
              <a:rPr lang="en-US" sz="3200" dirty="0"/>
              <a:t>Individual Measures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F388C-F1E6-B142-8866-1CAA9DB93A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402682"/>
            <a:ext cx="5157787" cy="360623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Crimes committed against the applicant have not been investigated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11 new refusals to initiate criminal proceedings from three different regional authorities.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C35DC-76DC-2E45-B14B-4A28D86B91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305267"/>
            <a:ext cx="5183188" cy="823912"/>
          </a:xfrm>
        </p:spPr>
        <p:txBody>
          <a:bodyPr>
            <a:normAutofit/>
          </a:bodyPr>
          <a:lstStyle/>
          <a:p>
            <a:r>
              <a:rPr lang="en-US" sz="3200" dirty="0"/>
              <a:t>General Measures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C0DE58-18EE-E84C-B2D3-3AEF0DCB7C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410506"/>
            <a:ext cx="5183188" cy="452063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Nov 2019: Draft domestic violence bill published for commentary. </a:t>
            </a:r>
          </a:p>
          <a:p>
            <a:r>
              <a:rPr lang="en-US" sz="3200" dirty="0">
                <a:solidFill>
                  <a:srgbClr val="7030A0"/>
                </a:solidFill>
              </a:rPr>
              <a:t>Terms are regressive and would not protect victims. </a:t>
            </a:r>
            <a:endParaRPr lang="ru-RU" sz="3200" dirty="0">
              <a:solidFill>
                <a:srgbClr val="7030A0"/>
              </a:solidFill>
            </a:endParaRPr>
          </a:p>
          <a:p>
            <a:r>
              <a:rPr lang="en-US" sz="3200" dirty="0">
                <a:solidFill>
                  <a:srgbClr val="7030A0"/>
                </a:solidFill>
              </a:rPr>
              <a:t>April 2020: Question of adoption postponed due to Covid-19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766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A523-B7C1-7B4F-B147-342CA87FC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General measures: essential steps to prevent and punish DV, protect victims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D12F2-6DD5-4A4D-8DAB-E0D5CA570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5794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b="1" dirty="0"/>
              <a:t>Remedy the following shortcomings indicated in </a:t>
            </a:r>
            <a:r>
              <a:rPr lang="en-US" sz="3500" b="1" i="1" dirty="0" err="1"/>
              <a:t>Volodina</a:t>
            </a:r>
            <a:r>
              <a:rPr lang="en-US" sz="3500" b="1" dirty="0"/>
              <a:t>: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/>
              <a:t>No </a:t>
            </a:r>
            <a:r>
              <a:rPr lang="en-US" sz="3200" dirty="0">
                <a:solidFill>
                  <a:srgbClr val="00B050"/>
                </a:solidFill>
              </a:rPr>
              <a:t>definition</a:t>
            </a:r>
            <a:r>
              <a:rPr lang="en-US" sz="3200" dirty="0"/>
              <a:t> of “domestic violence” or its </a:t>
            </a:r>
            <a:r>
              <a:rPr lang="en-US" sz="3200" dirty="0">
                <a:solidFill>
                  <a:srgbClr val="00B050"/>
                </a:solidFill>
              </a:rPr>
              <a:t>specific features and 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No way to prosecute </a:t>
            </a:r>
            <a:r>
              <a:rPr lang="en-US" sz="3200" dirty="0">
                <a:solidFill>
                  <a:srgbClr val="00B050"/>
                </a:solidFill>
              </a:rPr>
              <a:t>stalking/persecution</a:t>
            </a:r>
            <a:r>
              <a:rPr lang="en-US" sz="3200" dirty="0"/>
              <a:t>, or other forms of violence other than physical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No mechanism such as </a:t>
            </a:r>
            <a:r>
              <a:rPr lang="en-US" sz="3200" dirty="0">
                <a:solidFill>
                  <a:srgbClr val="00B050"/>
                </a:solidFill>
              </a:rPr>
              <a:t>protective or restraining orders </a:t>
            </a:r>
            <a:r>
              <a:rPr lang="en-US" sz="3200" dirty="0"/>
              <a:t>exist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/>
              <a:t>Violence in the family sphere is relegated to the </a:t>
            </a:r>
            <a:r>
              <a:rPr lang="en-US" sz="3200" dirty="0">
                <a:solidFill>
                  <a:srgbClr val="00B050"/>
                </a:solidFill>
              </a:rPr>
              <a:t>private prosecution jurisdiction</a:t>
            </a:r>
            <a:r>
              <a:rPr lang="en-US" sz="3200" dirty="0"/>
              <a:t>, which is excessively onerous for victims, 90-95% dismissal rate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200" dirty="0"/>
              <a:t>Russian law requires a </a:t>
            </a:r>
            <a:r>
              <a:rPr lang="en-US" sz="3200" dirty="0">
                <a:solidFill>
                  <a:srgbClr val="00B050"/>
                </a:solidFill>
              </a:rPr>
              <a:t>minimum threshold of gravity </a:t>
            </a:r>
            <a:r>
              <a:rPr lang="en-US" sz="3200" dirty="0"/>
              <a:t>of physical injuries in order to investigate </a:t>
            </a:r>
            <a:r>
              <a:rPr lang="en-US" sz="3200" i="1" dirty="0"/>
              <a:t>ex officio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759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46AE0-25BF-6D48-A38F-DE8A73FE5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1237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Developments at the ECtHR since </a:t>
            </a:r>
            <a:r>
              <a:rPr lang="en-US" b="1" i="1" dirty="0" err="1">
                <a:solidFill>
                  <a:schemeClr val="accent1"/>
                </a:solidFill>
              </a:rPr>
              <a:t>Volodina</a:t>
            </a:r>
            <a:endParaRPr lang="en-US" b="1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2116A83-F0C3-C54F-AD36-41597722BF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52" b="2052"/>
          <a:stretch>
            <a:fillRect/>
          </a:stretch>
        </p:blipFill>
        <p:spPr>
          <a:xfrm>
            <a:off x="5180012" y="606425"/>
            <a:ext cx="6172200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F8B4ED-2F17-4D4F-A282-792245932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817" y="1523205"/>
            <a:ext cx="4343400" cy="5204166"/>
          </a:xfrm>
        </p:spPr>
        <p:txBody>
          <a:bodyPr>
            <a:normAutofit fontScale="62500" lnSpcReduction="20000"/>
          </a:bodyPr>
          <a:lstStyle/>
          <a:p>
            <a:pPr marL="571500" lvl="0" indent="-571500">
              <a:buFont typeface="Wingdings" pitchFamily="2" charset="2"/>
              <a:buChar char="Ø"/>
            </a:pPr>
            <a:r>
              <a:rPr lang="en-US" sz="4600" dirty="0"/>
              <a:t>Four more judgments on domestic violence in Russia </a:t>
            </a:r>
          </a:p>
          <a:p>
            <a:pPr marL="571500" lvl="0" indent="-571500">
              <a:buFont typeface="Wingdings" pitchFamily="2" charset="2"/>
              <a:buChar char="Ø"/>
            </a:pPr>
            <a:r>
              <a:rPr lang="en-US" sz="4600" dirty="0"/>
              <a:t>Likely forthcoming </a:t>
            </a:r>
            <a:r>
              <a:rPr lang="en-US" sz="4600" b="1" dirty="0">
                <a:solidFill>
                  <a:srgbClr val="00B050"/>
                </a:solidFill>
              </a:rPr>
              <a:t>“pilot judgment” </a:t>
            </a:r>
            <a:r>
              <a:rPr lang="en-US" sz="4600" dirty="0"/>
              <a:t>(joining four applications)</a:t>
            </a:r>
          </a:p>
          <a:p>
            <a:pPr marL="571500" lvl="0" indent="-571500">
              <a:buFont typeface="Wingdings" pitchFamily="2" charset="2"/>
              <a:buChar char="Ø"/>
            </a:pPr>
            <a:r>
              <a:rPr lang="en-US" sz="4600" dirty="0"/>
              <a:t>Questions on </a:t>
            </a:r>
            <a:r>
              <a:rPr lang="en-US" sz="4600" dirty="0">
                <a:solidFill>
                  <a:srgbClr val="FF0000"/>
                </a:solidFill>
              </a:rPr>
              <a:t>risk assessment strategy </a:t>
            </a:r>
            <a:r>
              <a:rPr lang="en-US" sz="4600" dirty="0"/>
              <a:t>in domestic violence cases</a:t>
            </a:r>
          </a:p>
          <a:p>
            <a:pPr marL="571500" lvl="0" indent="-571500">
              <a:buFont typeface="Wingdings" pitchFamily="2" charset="2"/>
              <a:buChar char="Ø"/>
            </a:pPr>
            <a:r>
              <a:rPr lang="en-US" sz="4600" dirty="0"/>
              <a:t>Court ready to register applications </a:t>
            </a:r>
            <a:r>
              <a:rPr lang="en-US" sz="4600" dirty="0">
                <a:solidFill>
                  <a:srgbClr val="00B050"/>
                </a:solidFill>
              </a:rPr>
              <a:t>without exhaustion of domestic remedies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13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EB638-E4AD-564C-93F8-8F2C75F75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64853-28F4-234B-8D82-BF88B5B95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4000" i="1" dirty="0" err="1"/>
              <a:t>Volodina</a:t>
            </a:r>
            <a:r>
              <a:rPr lang="en-US" sz="4000" dirty="0"/>
              <a:t> group should be examined under the </a:t>
            </a:r>
            <a:r>
              <a:rPr lang="en-US" sz="4000" u="sng" dirty="0"/>
              <a:t>enhanced procedure</a:t>
            </a:r>
            <a:r>
              <a:rPr lang="en-US" sz="4000" dirty="0"/>
              <a:t>, at least every six months</a:t>
            </a:r>
          </a:p>
          <a:p>
            <a:pPr>
              <a:buFont typeface="Wingdings" pitchFamily="2" charset="2"/>
              <a:buChar char="Ø"/>
            </a:pPr>
            <a:r>
              <a:rPr lang="en-US" sz="4000" dirty="0">
                <a:solidFill>
                  <a:srgbClr val="002060"/>
                </a:solidFill>
              </a:rPr>
              <a:t>Individual measures</a:t>
            </a:r>
            <a:r>
              <a:rPr lang="en-US" sz="4000" dirty="0"/>
              <a:t>: focus on effective </a:t>
            </a:r>
            <a:r>
              <a:rPr lang="en-US" sz="4000" i="1" dirty="0"/>
              <a:t>ex officio </a:t>
            </a:r>
            <a:r>
              <a:rPr lang="en-US" sz="4000" dirty="0"/>
              <a:t>criminal investigations </a:t>
            </a:r>
          </a:p>
          <a:p>
            <a:pPr>
              <a:buFont typeface="Wingdings" pitchFamily="2" charset="2"/>
              <a:buChar char="Ø"/>
            </a:pPr>
            <a:r>
              <a:rPr lang="en-US" sz="4000" dirty="0">
                <a:solidFill>
                  <a:srgbClr val="002060"/>
                </a:solidFill>
              </a:rPr>
              <a:t>General measures</a:t>
            </a:r>
            <a:r>
              <a:rPr lang="en-US" sz="4000" dirty="0"/>
              <a:t>: eliminate current specific shortcomings</a:t>
            </a:r>
          </a:p>
          <a:p>
            <a:pPr>
              <a:buFont typeface="Wingdings" pitchFamily="2" charset="2"/>
              <a:buChar char="Ø"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1640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8F6D1-03C6-8241-A6C9-91952A32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63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For further information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C3F5A-8DB0-C84F-8678-379990322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7076"/>
            <a:ext cx="10515600" cy="4903334"/>
          </a:xfrm>
        </p:spPr>
        <p:txBody>
          <a:bodyPr/>
          <a:lstStyle/>
          <a:p>
            <a:r>
              <a:rPr lang="en-US" sz="2900" dirty="0"/>
              <a:t>Landing page on the </a:t>
            </a:r>
            <a:r>
              <a:rPr lang="en-US" sz="2900" i="1" dirty="0" err="1"/>
              <a:t>Volodina</a:t>
            </a:r>
            <a:r>
              <a:rPr lang="en-US" sz="2900" dirty="0"/>
              <a:t> judgment, with details on the applicant’s story, the authorities’ response, the Court’s conclusions, statistics on DV in Russia, and the steps needed to ensure victims are protected</a:t>
            </a:r>
            <a:r>
              <a:rPr lang="ru-RU" sz="2900" dirty="0"/>
              <a:t>: </a:t>
            </a:r>
            <a:r>
              <a:rPr lang="en-US" sz="2900" dirty="0">
                <a:hlinkClick r:id="rId2"/>
              </a:rPr>
              <a:t>https://ano-astreya.ru/volodina-vs-russia</a:t>
            </a:r>
            <a:r>
              <a:rPr lang="ru-RU" sz="2900" dirty="0"/>
              <a:t> </a:t>
            </a:r>
            <a:endParaRPr lang="en-US" sz="2900" dirty="0"/>
          </a:p>
          <a:p>
            <a:r>
              <a:rPr lang="en-US" sz="2900" dirty="0"/>
              <a:t>Submission under Rule 9(2) by SJI (July 2020):</a:t>
            </a:r>
            <a:r>
              <a:rPr lang="ru-RU" sz="2900" dirty="0"/>
              <a:t> </a:t>
            </a:r>
            <a:r>
              <a:rPr lang="en-US" sz="2900" dirty="0">
                <a:hlinkClick r:id="rId3"/>
              </a:rPr>
              <a:t>https://srji.org/Volodina2020CoM</a:t>
            </a:r>
            <a:r>
              <a:rPr lang="ru-RU" sz="2900" dirty="0"/>
              <a:t> </a:t>
            </a:r>
          </a:p>
          <a:p>
            <a:pPr marL="0" indent="0">
              <a:buNone/>
            </a:pPr>
            <a:endParaRPr lang="ru-RU" dirty="0">
              <a:hlinkClick r:id="rId4"/>
            </a:endParaRPr>
          </a:p>
          <a:p>
            <a:endParaRPr lang="ru-RU" dirty="0">
              <a:hlinkClick r:id="rId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41B388-17DD-ED40-9BD6-FE75F8F55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954" y="3823607"/>
            <a:ext cx="6534687" cy="256032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  <a:effectLst>
            <a:outerShdw blurRad="50800" dist="50800" dir="5400000" algn="ctr" rotWithShape="0">
              <a:schemeClr val="accent4">
                <a:lumMod val="75000"/>
              </a:schemeClr>
            </a:outerShdw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264630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9A11E3E3A4354FA938446845BBF733" ma:contentTypeVersion="12" ma:contentTypeDescription="Create a new document." ma:contentTypeScope="" ma:versionID="b4031599f0ff5bdc07cbb4ba44ae3ca5">
  <xsd:schema xmlns:xsd="http://www.w3.org/2001/XMLSchema" xmlns:xs="http://www.w3.org/2001/XMLSchema" xmlns:p="http://schemas.microsoft.com/office/2006/metadata/properties" xmlns:ns2="60c11fa4-ff9b-492c-bc5b-65b6c8eeded4" xmlns:ns3="d8159c9e-9fad-49a3-a5ae-2b6725e7a0d2" targetNamespace="http://schemas.microsoft.com/office/2006/metadata/properties" ma:root="true" ma:fieldsID="60b5c34777b5915a716f9e6216f17877" ns2:_="" ns3:_="">
    <xsd:import namespace="60c11fa4-ff9b-492c-bc5b-65b6c8eeded4"/>
    <xsd:import namespace="d8159c9e-9fad-49a3-a5ae-2b6725e7a0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c11fa4-ff9b-492c-bc5b-65b6c8eede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159c9e-9fad-49a3-a5ae-2b6725e7a0d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146B758-3ACB-45C8-8316-953DF9F702A9}"/>
</file>

<file path=customXml/itemProps2.xml><?xml version="1.0" encoding="utf-8"?>
<ds:datastoreItem xmlns:ds="http://schemas.openxmlformats.org/officeDocument/2006/customXml" ds:itemID="{983EDC6A-7709-4F0C-A402-50BEEEF9CCA1}"/>
</file>

<file path=customXml/itemProps3.xml><?xml version="1.0" encoding="utf-8"?>
<ds:datastoreItem xmlns:ds="http://schemas.openxmlformats.org/officeDocument/2006/customXml" ds:itemID="{267CE37F-91F5-4013-A6A8-46E49A8BFF01}"/>
</file>

<file path=docProps/app.xml><?xml version="1.0" encoding="utf-8"?>
<Properties xmlns="http://schemas.openxmlformats.org/officeDocument/2006/extended-properties" xmlns:vt="http://schemas.openxmlformats.org/officeDocument/2006/docPropsVTypes">
  <TotalTime>4403</TotalTime>
  <Words>630</Words>
  <Application>Microsoft Macintosh PowerPoint</Application>
  <PresentationFormat>Widescreen</PresentationFormat>
  <Paragraphs>43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PowerPoint Presentation</vt:lpstr>
      <vt:lpstr>Volodina v Russia: first case on domestic violence and discrimination against women in Russia</vt:lpstr>
      <vt:lpstr>Court’s conclusions on the lack of legal remedies for domestic violence in Russia </vt:lpstr>
      <vt:lpstr>Court’s conclusions under Art. 14 ECHR (non-discrimination)</vt:lpstr>
      <vt:lpstr>Status of implementation – 1 year since judgment became final</vt:lpstr>
      <vt:lpstr>General measures: essential steps to prevent and punish DV, protect victims</vt:lpstr>
      <vt:lpstr>Developments at the ECtHR since Volodina</vt:lpstr>
      <vt:lpstr>Recommendations</vt:lpstr>
      <vt:lpstr>For further information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Vanessa Kogan</dc:creator>
  <cp:lastModifiedBy>Vanessa Kogan</cp:lastModifiedBy>
  <cp:revision>34</cp:revision>
  <dcterms:created xsi:type="dcterms:W3CDTF">2020-11-06T10:11:55Z</dcterms:created>
  <dcterms:modified xsi:type="dcterms:W3CDTF">2020-11-10T14:51:30Z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0x010100179A11E3E3A4354FA938446845BBF733</vt:lpwstr>
  </property>
</Properties>
</file>