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4"/>
  </p:sldMasterIdLst>
  <p:notesMasterIdLst>
    <p:notesMasterId r:id="rId20"/>
  </p:notesMasterIdLst>
  <p:sldIdLst>
    <p:sldId id="256" r:id="rId5"/>
    <p:sldId id="257" r:id="rId6"/>
    <p:sldId id="264" r:id="rId7"/>
    <p:sldId id="262" r:id="rId8"/>
    <p:sldId id="265" r:id="rId9"/>
    <p:sldId id="263" r:id="rId10"/>
    <p:sldId id="259" r:id="rId11"/>
    <p:sldId id="260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4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BF908-F2F2-433D-A4BA-AF96134210C4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2D77D-7F7C-4C80-A710-02E02785750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298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2D77D-7F7C-4C80-A710-02E02785750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425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E44A-7ED1-4D87-9E27-FF80068C12D8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3A5A-66DF-438B-B477-C66FB71646F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76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E44A-7ED1-4D87-9E27-FF80068C12D8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3A5A-66DF-438B-B477-C66FB71646F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30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E44A-7ED1-4D87-9E27-FF80068C12D8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3A5A-66DF-438B-B477-C66FB71646F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263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E44A-7ED1-4D87-9E27-FF80068C12D8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3A5A-66DF-438B-B477-C66FB71646F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66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E44A-7ED1-4D87-9E27-FF80068C12D8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3A5A-66DF-438B-B477-C66FB71646F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7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E44A-7ED1-4D87-9E27-FF80068C12D8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3A5A-66DF-438B-B477-C66FB71646F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77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E44A-7ED1-4D87-9E27-FF80068C12D8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3A5A-66DF-438B-B477-C66FB71646F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90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E44A-7ED1-4D87-9E27-FF80068C12D8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3A5A-66DF-438B-B477-C66FB71646F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7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E44A-7ED1-4D87-9E27-FF80068C12D8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3A5A-66DF-438B-B477-C66FB71646F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4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E44A-7ED1-4D87-9E27-FF80068C12D8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3A5A-66DF-438B-B477-C66FB71646F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28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E44A-7ED1-4D87-9E27-FF80068C12D8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3A5A-66DF-438B-B477-C66FB71646F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96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0E44A-7ED1-4D87-9E27-FF80068C12D8}" type="datetimeFigureOut">
              <a:rPr lang="en-GB" smtClean="0"/>
              <a:t>20/05/2019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03A5A-66DF-438B-B477-C66FB71646FE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9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152127"/>
          </a:xfrm>
        </p:spPr>
        <p:txBody>
          <a:bodyPr>
            <a:normAutofit/>
          </a:bodyPr>
          <a:lstStyle/>
          <a:p>
            <a:pPr algn="ctr"/>
            <a:r>
              <a:rPr lang="az-Latn-AZ" b="1" dirty="0">
                <a:effectLst/>
                <a:latin typeface="Times New Roman"/>
                <a:ea typeface="Calibri"/>
              </a:rPr>
              <a:t>Namat Aliyev v. Azerbaijan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731696" cy="4315240"/>
          </a:xfrm>
        </p:spPr>
        <p:txBody>
          <a:bodyPr>
            <a:normAutofit fontScale="925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z-Latn-AZ" sz="3100" b="1" i="1" dirty="0">
                <a:effectLst/>
                <a:latin typeface="Times New Roman"/>
                <a:ea typeface="Calibri"/>
                <a:cs typeface="Times New Roman"/>
              </a:rPr>
              <a:t>Submission under Rule 9(2) of the Committee of Ministers’ Rules</a:t>
            </a:r>
            <a:endParaRPr lang="en-US" sz="3100" b="1" i="1" dirty="0"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3100" b="1" dirty="0">
              <a:latin typeface="Times New Roman"/>
              <a:ea typeface="Calibri"/>
              <a:cs typeface="Times New Roman"/>
            </a:endParaRPr>
          </a:p>
          <a:p>
            <a:pPr marL="27432" algn="r">
              <a:lnSpc>
                <a:spcPct val="115000"/>
              </a:lnSpc>
              <a:spcAft>
                <a:spcPts val="600"/>
              </a:spcAft>
            </a:pPr>
            <a:r>
              <a:rPr lang="az-Latn-AZ" sz="3200" dirty="0">
                <a:latin typeface="Times New Roman"/>
                <a:ea typeface="Calibri"/>
                <a:cs typeface="Times New Roman"/>
              </a:rPr>
              <a:t>Tural Aghayev</a:t>
            </a:r>
            <a:endParaRPr lang="en-GB" sz="3200" dirty="0">
              <a:latin typeface="Times New Roman"/>
              <a:ea typeface="Calibri"/>
              <a:cs typeface="Times New Roman"/>
            </a:endParaRPr>
          </a:p>
          <a:p>
            <a:pPr marL="27432" algn="r">
              <a:lnSpc>
                <a:spcPct val="115000"/>
              </a:lnSpc>
              <a:spcAft>
                <a:spcPts val="600"/>
              </a:spcAft>
            </a:pPr>
            <a:r>
              <a:rPr lang="en-GB" sz="3200" dirty="0">
                <a:latin typeface="Times New Roman"/>
                <a:ea typeface="Calibri"/>
                <a:cs typeface="Times New Roman"/>
              </a:rPr>
              <a:t>Lawyer</a:t>
            </a:r>
            <a:endParaRPr lang="az-Latn-AZ" sz="3200" dirty="0">
              <a:latin typeface="Times New Roman"/>
              <a:ea typeface="Calibri"/>
              <a:cs typeface="Times New Roman"/>
            </a:endParaRPr>
          </a:p>
          <a:p>
            <a:pPr marL="27432" algn="r">
              <a:lnSpc>
                <a:spcPct val="115000"/>
              </a:lnSpc>
              <a:spcAft>
                <a:spcPts val="600"/>
              </a:spcAft>
            </a:pPr>
            <a:r>
              <a:rPr lang="en-GB" sz="3200" b="1" i="1" dirty="0">
                <a:latin typeface="Times New Roman"/>
                <a:ea typeface="Calibri"/>
                <a:cs typeface="Times New Roman"/>
              </a:rPr>
              <a:t>Election Monitoring and Democracy Studies Centre </a:t>
            </a:r>
            <a:endParaRPr lang="en-US" sz="3200" b="1" i="1" dirty="0">
              <a:latin typeface="Times New Roman"/>
              <a:ea typeface="Calibri"/>
              <a:cs typeface="Times New Roman"/>
            </a:endParaRPr>
          </a:p>
          <a:p>
            <a:pPr marL="370332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endParaRPr lang="en-US" sz="2000" b="1" dirty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2000" b="1" dirty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2000" b="1" dirty="0"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1059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GB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i="1" dirty="0"/>
              <a:t>On judiciary: </a:t>
            </a:r>
          </a:p>
          <a:p>
            <a:pPr marL="0" indent="0">
              <a:buNone/>
            </a:pPr>
            <a:endParaRPr lang="en-GB" sz="1600" dirty="0"/>
          </a:p>
          <a:p>
            <a:pPr algn="just"/>
            <a:r>
              <a:rPr lang="en-GB" sz="2800" dirty="0">
                <a:ea typeface="Calibri"/>
              </a:rPr>
              <a:t> </a:t>
            </a:r>
            <a:r>
              <a:rPr lang="az-Latn-AZ" sz="3600" dirty="0">
                <a:ea typeface="Calibri"/>
              </a:rPr>
              <a:t>An Independent Judicial-Legal Council should be established. </a:t>
            </a:r>
            <a:endParaRPr lang="en-GB" sz="3600" dirty="0">
              <a:ea typeface="Calibri"/>
            </a:endParaRPr>
          </a:p>
          <a:p>
            <a:pPr marL="0" indent="0" algn="just">
              <a:buNone/>
            </a:pPr>
            <a:endParaRPr lang="en-GB" sz="3600" dirty="0">
              <a:ea typeface="Calibri"/>
            </a:endParaRPr>
          </a:p>
          <a:p>
            <a:r>
              <a:rPr lang="en-GB" sz="3600" dirty="0">
                <a:ea typeface="Calibri"/>
              </a:rPr>
              <a:t>T</a:t>
            </a:r>
            <a:r>
              <a:rPr lang="az-Latn-AZ" sz="3600" dirty="0">
                <a:ea typeface="Calibri"/>
              </a:rPr>
              <a:t>he judges should be chosen directly by the judicial system and procedural rules should be determined by the court system. </a:t>
            </a:r>
            <a:endParaRPr lang="en-GB" sz="3600" dirty="0"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0436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/>
          <a:lstStyle/>
          <a:p>
            <a:r>
              <a:rPr lang="en-GB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b="1" dirty="0"/>
              <a:t>On advocacy institute:</a:t>
            </a:r>
          </a:p>
          <a:p>
            <a:pPr marL="0" indent="0">
              <a:buNone/>
            </a:pPr>
            <a:endParaRPr lang="en-GB" sz="1100" b="1" dirty="0"/>
          </a:p>
          <a:p>
            <a:pPr algn="just"/>
            <a:r>
              <a:rPr lang="az-Latn-AZ" sz="3200" dirty="0">
                <a:ea typeface="Calibri"/>
              </a:rPr>
              <a:t>Admission to the Bar </a:t>
            </a:r>
            <a:r>
              <a:rPr lang="en-GB" sz="3200" dirty="0">
                <a:ea typeface="Calibri"/>
              </a:rPr>
              <a:t>Association </a:t>
            </a:r>
            <a:r>
              <a:rPr lang="az-Latn-AZ" sz="3200" dirty="0">
                <a:ea typeface="Calibri"/>
              </a:rPr>
              <a:t>should be implemented by the body established by the Bar Association and the role of the executive power in the admission process should be minimised.</a:t>
            </a:r>
            <a:endParaRPr lang="en-GB" sz="3200" dirty="0">
              <a:ea typeface="Calibri"/>
            </a:endParaRPr>
          </a:p>
          <a:p>
            <a:pPr marL="0" indent="0" algn="just">
              <a:buNone/>
            </a:pPr>
            <a:endParaRPr lang="en-GB" sz="3200" dirty="0">
              <a:ea typeface="Calibri"/>
            </a:endParaRPr>
          </a:p>
          <a:p>
            <a:pPr algn="just"/>
            <a:r>
              <a:rPr lang="az-Latn-AZ" sz="3200" dirty="0">
                <a:ea typeface="Calibri"/>
              </a:rPr>
              <a:t>Provision related to penalty measures imposed on lawyers should be very clear in legislation and should not give a way to any abuse of power</a:t>
            </a:r>
            <a:endParaRPr lang="en-GB" sz="3200" dirty="0">
              <a:ea typeface="Calibri"/>
            </a:endParaRPr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98173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Case of </a:t>
            </a:r>
            <a:r>
              <a:rPr lang="en-GB" b="1" dirty="0" err="1"/>
              <a:t>Mammadli</a:t>
            </a:r>
            <a:r>
              <a:rPr lang="en-GB" b="1" dirty="0"/>
              <a:t> V. Azerbaijan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GB" sz="3600" dirty="0"/>
              <a:t>Mr. </a:t>
            </a:r>
            <a:r>
              <a:rPr lang="en-GB" sz="3600" dirty="0" err="1"/>
              <a:t>Mammadli</a:t>
            </a:r>
            <a:r>
              <a:rPr lang="en-GB" sz="3600" dirty="0"/>
              <a:t> is the chairman of Election Monitoring and Democracy Studies Centre (EMDS)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On 9 October, 2013</a:t>
            </a:r>
            <a:r>
              <a:rPr lang="en-US" sz="3600" dirty="0"/>
              <a:t> EMDS conducted observations of the presidential elections held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On 29 October, 2013 </a:t>
            </a:r>
            <a:r>
              <a:rPr lang="en-US" sz="3600" dirty="0"/>
              <a:t>the criminal case was instituted against Mr. </a:t>
            </a:r>
            <a:r>
              <a:rPr lang="en-US" sz="3600" dirty="0" err="1"/>
              <a:t>Mammadli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79821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Judgment of the ECtHR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Violation of </a:t>
            </a:r>
            <a:r>
              <a:rPr lang="en-GB" sz="3600" b="1" dirty="0"/>
              <a:t>Article 18 </a:t>
            </a:r>
            <a:r>
              <a:rPr lang="en-GB" sz="3600" dirty="0"/>
              <a:t>of the Convention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3600" dirty="0"/>
              <a:t>Violation of </a:t>
            </a:r>
            <a:r>
              <a:rPr lang="en-GB" sz="3600" b="1" dirty="0"/>
              <a:t>Article 5 § 1, 5 § 4 </a:t>
            </a:r>
            <a:r>
              <a:rPr lang="en-GB" sz="3600" dirty="0"/>
              <a:t>of the Convention</a:t>
            </a:r>
          </a:p>
          <a:p>
            <a:endParaRPr lang="en-GB" sz="3600" dirty="0"/>
          </a:p>
          <a:p>
            <a:r>
              <a:rPr lang="en-GB" sz="3600" b="1" dirty="0"/>
              <a:t>EUR 20,000 </a:t>
            </a:r>
            <a:r>
              <a:rPr lang="en-GB" sz="3600" dirty="0"/>
              <a:t>in respect of non pecuniary damage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3578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Status of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>
                <a:latin typeface="Times New Roman"/>
                <a:ea typeface="Calibri"/>
              </a:rPr>
              <a:t>The amount of just satisfaction has not been paid</a:t>
            </a:r>
          </a:p>
          <a:p>
            <a:pPr marL="0" indent="0">
              <a:buNone/>
            </a:pPr>
            <a:endParaRPr lang="en-GB" sz="4400" dirty="0">
              <a:latin typeface="Times New Roman"/>
              <a:ea typeface="Calibri"/>
            </a:endParaRPr>
          </a:p>
          <a:p>
            <a:r>
              <a:rPr lang="en-GB" sz="4400" dirty="0">
                <a:latin typeface="Times New Roman"/>
                <a:ea typeface="Calibri"/>
              </a:rPr>
              <a:t>Restrictions to his certain rights and freedoms still exist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80706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amount of just satisfaction should be paid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GB" sz="4000" dirty="0">
                <a:latin typeface="Times New Roman"/>
                <a:ea typeface="Calibri"/>
              </a:rPr>
              <a:t>The restrictions to his rights and freedoms deriving from his conviction should be lifted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16868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/>
          <a:lstStyle/>
          <a:p>
            <a:pPr algn="ctr"/>
            <a:r>
              <a:rPr lang="en-US" dirty="0"/>
              <a:t>Judgments of ECtHR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az-Latn-AZ" dirty="0"/>
              <a:t> </a:t>
            </a:r>
            <a:r>
              <a:rPr lang="en-US" sz="3100" dirty="0">
                <a:solidFill>
                  <a:prstClr val="black"/>
                </a:solidFill>
              </a:rPr>
              <a:t>Violation of right to stand for elections</a:t>
            </a:r>
          </a:p>
          <a:p>
            <a:pPr marL="0" indent="0">
              <a:buNone/>
            </a:pPr>
            <a:endParaRPr lang="en-GB" sz="3100" dirty="0"/>
          </a:p>
          <a:p>
            <a:pPr>
              <a:buFont typeface="Wingdings" panose="05000000000000000000" pitchFamily="2" charset="2"/>
              <a:buChar char="q"/>
            </a:pPr>
            <a:r>
              <a:rPr lang="az-Latn-AZ" sz="3100" dirty="0"/>
              <a:t>12 Judgments</a:t>
            </a:r>
            <a:r>
              <a:rPr lang="en-GB" sz="3100" dirty="0"/>
              <a:t>,</a:t>
            </a:r>
            <a:r>
              <a:rPr lang="az-Latn-AZ" sz="3100" dirty="0"/>
              <a:t> 50 applicants </a:t>
            </a:r>
            <a:endParaRPr lang="en-GB" sz="3100" dirty="0"/>
          </a:p>
          <a:p>
            <a:pPr marL="0" indent="0">
              <a:buNone/>
            </a:pPr>
            <a:r>
              <a:rPr lang="az-Latn-AZ" sz="3100" dirty="0"/>
              <a:t>  </a:t>
            </a:r>
            <a:endParaRPr lang="en-GB" sz="3100" dirty="0"/>
          </a:p>
          <a:p>
            <a:pPr marL="0" indent="0">
              <a:buNone/>
            </a:pPr>
            <a:r>
              <a:rPr lang="az-Latn-AZ" sz="3100" dirty="0"/>
              <a:t> a) </a:t>
            </a:r>
            <a:r>
              <a:rPr lang="en-GB" sz="3100" dirty="0">
                <a:latin typeface="Times New Roman"/>
              </a:rPr>
              <a:t>R</a:t>
            </a:r>
            <a:r>
              <a:rPr lang="en-GB" sz="3100" dirty="0">
                <a:latin typeface="Times New Roman"/>
                <a:ea typeface="Calibri"/>
              </a:rPr>
              <a:t>efusal to register candidate (8 cases, 31 applicants) </a:t>
            </a:r>
          </a:p>
          <a:p>
            <a:pPr marL="0" indent="0">
              <a:buNone/>
            </a:pPr>
            <a:endParaRPr lang="en-GB" sz="3100" dirty="0">
              <a:latin typeface="Times New Roman"/>
            </a:endParaRPr>
          </a:p>
          <a:p>
            <a:pPr marL="0" indent="0">
              <a:buNone/>
            </a:pPr>
            <a:r>
              <a:rPr lang="en-GB" sz="3100" dirty="0">
                <a:latin typeface="Times New Roman"/>
              </a:rPr>
              <a:t> b) </a:t>
            </a:r>
            <a:r>
              <a:rPr lang="en-GB" sz="3100" dirty="0">
                <a:latin typeface="Times New Roman"/>
                <a:ea typeface="Calibri"/>
              </a:rPr>
              <a:t>Irregularities on the voting day (4 cases, 19 applicants)</a:t>
            </a:r>
            <a:endParaRPr lang="az-Latn-AZ" sz="3100" dirty="0">
              <a:latin typeface="Times New Roman"/>
              <a:ea typeface="Calibri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31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100" dirty="0"/>
              <a:t>  Irregularities found in conduct of</a:t>
            </a:r>
          </a:p>
          <a:p>
            <a:pPr marL="82296" indent="0">
              <a:buNone/>
            </a:pPr>
            <a:r>
              <a:rPr lang="en-US" sz="3100" i="1" dirty="0"/>
              <a:t>     </a:t>
            </a:r>
          </a:p>
          <a:p>
            <a:pPr marL="82296" indent="0">
              <a:buNone/>
            </a:pPr>
            <a:r>
              <a:rPr lang="en-US" sz="3100" i="1" dirty="0"/>
              <a:t>a) election commissions</a:t>
            </a:r>
          </a:p>
          <a:p>
            <a:pPr marL="82296" indent="0">
              <a:buNone/>
            </a:pPr>
            <a:r>
              <a:rPr lang="en-US" sz="3100" i="1" dirty="0"/>
              <a:t>     </a:t>
            </a:r>
          </a:p>
          <a:p>
            <a:pPr marL="82296" indent="0">
              <a:buNone/>
            </a:pPr>
            <a:r>
              <a:rPr lang="en-US" sz="3100" i="1" dirty="0"/>
              <a:t>b) domestic courts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4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en-GB" dirty="0"/>
              <a:t>Status of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4000" b="1" dirty="0"/>
          </a:p>
          <a:p>
            <a:pPr marL="0" indent="0">
              <a:buNone/>
            </a:pPr>
            <a:r>
              <a:rPr lang="en-GB" sz="4000" dirty="0"/>
              <a:t>Individual Measures</a:t>
            </a:r>
          </a:p>
          <a:p>
            <a:pPr marL="0" lvl="0" indent="0">
              <a:buClr>
                <a:srgbClr val="0BD0D9"/>
              </a:buClr>
              <a:buNone/>
            </a:pPr>
            <a:endParaRPr lang="en-GB" sz="4000" dirty="0">
              <a:solidFill>
                <a:prstClr val="black"/>
              </a:solidFill>
            </a:endParaRPr>
          </a:p>
          <a:p>
            <a:pPr>
              <a:buClr>
                <a:srgbClr val="0BD0D9"/>
              </a:buClr>
            </a:pPr>
            <a:r>
              <a:rPr lang="az-Latn-AZ" sz="4000" dirty="0">
                <a:solidFill>
                  <a:prstClr val="black"/>
                </a:solidFill>
              </a:rPr>
              <a:t>Only </a:t>
            </a:r>
            <a:r>
              <a:rPr lang="en-GB" sz="4000" dirty="0">
                <a:solidFill>
                  <a:prstClr val="black"/>
                </a:solidFill>
              </a:rPr>
              <a:t>payment of j</a:t>
            </a:r>
            <a:r>
              <a:rPr lang="az-Latn-AZ" sz="4000" dirty="0">
                <a:solidFill>
                  <a:prstClr val="black"/>
                </a:solidFill>
              </a:rPr>
              <a:t>ust </a:t>
            </a:r>
            <a:r>
              <a:rPr lang="en-GB" sz="4000" dirty="0">
                <a:solidFill>
                  <a:prstClr val="black"/>
                </a:solidFill>
              </a:rPr>
              <a:t>s</a:t>
            </a:r>
            <a:r>
              <a:rPr lang="az-Latn-AZ" sz="4000" dirty="0">
                <a:solidFill>
                  <a:prstClr val="black"/>
                </a:solidFill>
              </a:rPr>
              <a:t>atisfaction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az-Latn-AZ" sz="4000" dirty="0">
                <a:solidFill>
                  <a:prstClr val="black"/>
                </a:solidFill>
              </a:rPr>
              <a:t>(As</a:t>
            </a:r>
            <a:r>
              <a:rPr lang="en-US" sz="4000" dirty="0">
                <a:solidFill>
                  <a:prstClr val="black"/>
                </a:solidFill>
              </a:rPr>
              <a:t> the elections had finished and their results confirmed as final</a:t>
            </a:r>
            <a:r>
              <a:rPr lang="az-Latn-AZ" sz="4000" dirty="0">
                <a:solidFill>
                  <a:prstClr val="black"/>
                </a:solidFill>
              </a:rPr>
              <a:t>)</a:t>
            </a:r>
            <a:endParaRPr lang="en-GB" sz="40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899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/>
          </a:bodyPr>
          <a:lstStyle/>
          <a:p>
            <a:r>
              <a:rPr lang="en-GB" dirty="0"/>
              <a:t>Status of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z-Latn-AZ" sz="3600" dirty="0"/>
              <a:t>General Measures</a:t>
            </a:r>
            <a:endParaRPr lang="en-GB" sz="3600" dirty="0"/>
          </a:p>
          <a:p>
            <a:pPr marL="0" indent="0">
              <a:buNone/>
            </a:pPr>
            <a:endParaRPr lang="az-Latn-AZ" sz="3600" dirty="0"/>
          </a:p>
          <a:p>
            <a:pPr marL="0" indent="0">
              <a:buNone/>
            </a:pPr>
            <a:endParaRPr lang="az-Latn-AZ" sz="1000" dirty="0"/>
          </a:p>
          <a:p>
            <a:r>
              <a:rPr lang="az-Latn-AZ" sz="3200" dirty="0"/>
              <a:t>No </a:t>
            </a:r>
            <a:r>
              <a:rPr lang="en-GB" sz="3200" dirty="0"/>
              <a:t>important </a:t>
            </a:r>
            <a:r>
              <a:rPr lang="az-Latn-AZ" sz="3200" dirty="0"/>
              <a:t>step for</a:t>
            </a:r>
            <a:r>
              <a:rPr lang="en-GB" sz="3200" dirty="0"/>
              <a:t>ward 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/>
              <a:t>Just superficial actions</a:t>
            </a:r>
          </a:p>
          <a:p>
            <a:endParaRPr lang="en-US" sz="3200" dirty="0"/>
          </a:p>
          <a:p>
            <a:r>
              <a:rPr lang="en-US" sz="3200" dirty="0"/>
              <a:t>Calls on the Government to start reforms to bring the elections in line with international standards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90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Recent 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4000" dirty="0"/>
              <a:t>Election Commissions</a:t>
            </a:r>
          </a:p>
          <a:p>
            <a:pPr marL="0" indent="0">
              <a:buNone/>
            </a:pPr>
            <a:endParaRPr lang="en-GB" sz="40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4000" dirty="0"/>
              <a:t>Judiciary</a:t>
            </a:r>
          </a:p>
          <a:p>
            <a:pPr marL="0" indent="0">
              <a:buNone/>
            </a:pPr>
            <a:endParaRPr lang="en-GB" sz="40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4000" dirty="0"/>
              <a:t>Advocacy Institute</a:t>
            </a:r>
          </a:p>
        </p:txBody>
      </p:sp>
    </p:spTree>
    <p:extLst>
      <p:ext uri="{BB962C8B-B14F-4D97-AF65-F5344CB8AC3E}">
        <p14:creationId xmlns:p14="http://schemas.microsoft.com/office/powerpoint/2010/main" val="3729198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en-US" dirty="0"/>
              <a:t>Election Commissions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b="1" i="1" dirty="0"/>
              <a:t>Three major problems remained unchanged</a:t>
            </a:r>
            <a:r>
              <a:rPr lang="en-US" sz="3800" b="1" dirty="0"/>
              <a:t>:</a:t>
            </a:r>
          </a:p>
          <a:p>
            <a:pPr marL="0" indent="0">
              <a:buNone/>
            </a:pPr>
            <a:endParaRPr lang="en-US" sz="3800" dirty="0"/>
          </a:p>
          <a:p>
            <a:r>
              <a:rPr lang="en-US" sz="3800" dirty="0"/>
              <a:t>Composition of Election Commissions</a:t>
            </a:r>
          </a:p>
          <a:p>
            <a:pPr marL="0" indent="0">
              <a:buNone/>
            </a:pPr>
            <a:endParaRPr lang="en-US" sz="3800" dirty="0"/>
          </a:p>
          <a:p>
            <a:r>
              <a:rPr lang="en-US" sz="3800" dirty="0"/>
              <a:t>Registration of Candidates</a:t>
            </a:r>
          </a:p>
          <a:p>
            <a:endParaRPr lang="en-US" sz="3800" dirty="0"/>
          </a:p>
          <a:p>
            <a:r>
              <a:rPr lang="en-US" sz="3800" dirty="0"/>
              <a:t>the Expert Groups reviewing complaints</a:t>
            </a:r>
            <a:endParaRPr lang="en-US" sz="3200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03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/>
          </a:bodyPr>
          <a:lstStyle/>
          <a:p>
            <a:r>
              <a:rPr lang="en-US" dirty="0"/>
              <a:t>Judiciary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latin typeface="Times New Roman"/>
                <a:ea typeface="Calibri"/>
              </a:rPr>
              <a:t>Non-independence judiciary which results in:</a:t>
            </a:r>
          </a:p>
          <a:p>
            <a:pPr marL="0" indent="0">
              <a:buNone/>
            </a:pPr>
            <a:endParaRPr lang="en-GB" sz="3200" dirty="0">
              <a:latin typeface="Times New Roman"/>
              <a:ea typeface="Calibri"/>
            </a:endParaRPr>
          </a:p>
          <a:p>
            <a:r>
              <a:rPr lang="az-Latn-AZ" sz="3200" dirty="0">
                <a:ea typeface="Calibri"/>
              </a:rPr>
              <a:t>Non-compliance of the domestic courts’ decisions with the fair trial requirements </a:t>
            </a:r>
            <a:endParaRPr lang="az-Latn-AZ" sz="3200" dirty="0"/>
          </a:p>
          <a:p>
            <a:pPr marL="0" indent="0">
              <a:buNone/>
            </a:pPr>
            <a:endParaRPr lang="az-Latn-AZ" sz="3200" dirty="0"/>
          </a:p>
          <a:p>
            <a:r>
              <a:rPr lang="en-US" sz="3200" dirty="0"/>
              <a:t>Absence of effective scrutiny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Reliance automatically on the versions of election commissions</a:t>
            </a:r>
            <a:endParaRPr lang="az-Latn-AZ" sz="3200" dirty="0"/>
          </a:p>
          <a:p>
            <a:endParaRPr lang="az-Latn-AZ" dirty="0"/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90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en-GB" dirty="0"/>
              <a:t>Advocacy Institute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sz="3600" dirty="0"/>
              <a:t>Amendments to the legislation on representation before courts which deteriorated situation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3600" dirty="0"/>
              <a:t>Non-independent</a:t>
            </a:r>
            <a:r>
              <a:rPr lang="az-Latn-AZ" sz="3600" dirty="0"/>
              <a:t> </a:t>
            </a:r>
            <a:r>
              <a:rPr lang="en-GB" sz="3600" dirty="0"/>
              <a:t>B</a:t>
            </a:r>
            <a:r>
              <a:rPr lang="az-Latn-AZ" sz="3600" dirty="0"/>
              <a:t>ar </a:t>
            </a:r>
            <a:r>
              <a:rPr lang="en-GB" sz="3600" dirty="0"/>
              <a:t>A</a:t>
            </a:r>
            <a:r>
              <a:rPr lang="az-Latn-AZ" sz="3600" dirty="0"/>
              <a:t>ssociation</a:t>
            </a:r>
            <a:endParaRPr lang="en-GB" sz="3600" dirty="0"/>
          </a:p>
          <a:p>
            <a:endParaRPr lang="en-GB" sz="3600" dirty="0"/>
          </a:p>
          <a:p>
            <a:r>
              <a:rPr lang="en-GB" sz="3600" dirty="0"/>
              <a:t>Pressures on lawyers</a:t>
            </a:r>
          </a:p>
        </p:txBody>
      </p:sp>
    </p:spTree>
    <p:extLst>
      <p:ext uri="{BB962C8B-B14F-4D97-AF65-F5344CB8AC3E}">
        <p14:creationId xmlns:p14="http://schemas.microsoft.com/office/powerpoint/2010/main" val="1040966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r>
              <a:rPr lang="en-GB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200" b="1" i="1" dirty="0"/>
              <a:t>On election commissions:</a:t>
            </a:r>
          </a:p>
          <a:p>
            <a:pPr marL="0" indent="0">
              <a:buNone/>
            </a:pPr>
            <a:endParaRPr lang="en-GB" sz="1400" b="1" i="1" dirty="0"/>
          </a:p>
          <a:p>
            <a:r>
              <a:rPr lang="en-US" sz="3200" dirty="0"/>
              <a:t>The election commissions should be formed based on political parity principle in order to ensure their independence;</a:t>
            </a:r>
            <a:endParaRPr lang="en-GB" sz="3200" dirty="0"/>
          </a:p>
          <a:p>
            <a:endParaRPr lang="en-GB" sz="3200" dirty="0">
              <a:latin typeface="Times New Roman"/>
              <a:ea typeface="Calibri"/>
            </a:endParaRPr>
          </a:p>
          <a:p>
            <a:r>
              <a:rPr lang="en-GB" sz="3200" dirty="0">
                <a:ea typeface="Calibri"/>
              </a:rPr>
              <a:t>Commissions</a:t>
            </a:r>
            <a:r>
              <a:rPr lang="az-Latn-AZ" sz="3200" dirty="0">
                <a:ea typeface="Calibri"/>
              </a:rPr>
              <a:t> should carry out an effective and t</a:t>
            </a:r>
            <a:r>
              <a:rPr lang="fr-FR" sz="3200" dirty="0">
                <a:ea typeface="Calibri"/>
              </a:rPr>
              <a:t>h</a:t>
            </a:r>
            <a:r>
              <a:rPr lang="az-Latn-AZ" sz="3200" dirty="0">
                <a:ea typeface="Calibri"/>
              </a:rPr>
              <a:t>orough investigation</a:t>
            </a:r>
            <a:r>
              <a:rPr lang="en-GB" sz="3200" dirty="0">
                <a:ea typeface="Calibri"/>
              </a:rPr>
              <a:t> on all complaints</a:t>
            </a:r>
            <a:r>
              <a:rPr lang="en-GB" dirty="0">
                <a:ea typeface="Calibri"/>
              </a:rPr>
              <a:t>;</a:t>
            </a:r>
            <a:r>
              <a:rPr lang="en-GB" sz="3200" dirty="0"/>
              <a:t> </a:t>
            </a:r>
          </a:p>
          <a:p>
            <a:endParaRPr lang="en-GB" sz="3200" dirty="0">
              <a:ea typeface="Calibri"/>
            </a:endParaRPr>
          </a:p>
          <a:p>
            <a:r>
              <a:rPr lang="en-GB" sz="3200" dirty="0">
                <a:ea typeface="Calibri"/>
              </a:rPr>
              <a:t>Refusal to register candidates should be well-grounded, reasoned and based on facts</a:t>
            </a:r>
            <a:r>
              <a:rPr lang="az-Latn-AZ" sz="3200" dirty="0">
                <a:ea typeface="Calibri"/>
              </a:rPr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197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9A11E3E3A4354FA938446845BBF733" ma:contentTypeVersion="10" ma:contentTypeDescription="Create a new document." ma:contentTypeScope="" ma:versionID="9b0cae9257edd7e2ac7a66581e38603e">
  <xsd:schema xmlns:xsd="http://www.w3.org/2001/XMLSchema" xmlns:xs="http://www.w3.org/2001/XMLSchema" xmlns:p="http://schemas.microsoft.com/office/2006/metadata/properties" xmlns:ns2="60c11fa4-ff9b-492c-bc5b-65b6c8eeded4" xmlns:ns3="d8159c9e-9fad-49a3-a5ae-2b6725e7a0d2" targetNamespace="http://schemas.microsoft.com/office/2006/metadata/properties" ma:root="true" ma:fieldsID="4c3e56b8b0805bc7c5b832b03e1121ba" ns2:_="" ns3:_="">
    <xsd:import namespace="60c11fa4-ff9b-492c-bc5b-65b6c8eeded4"/>
    <xsd:import namespace="d8159c9e-9fad-49a3-a5ae-2b6725e7a0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11fa4-ff9b-492c-bc5b-65b6c8eede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159c9e-9fad-49a3-a5ae-2b6725e7a0d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88F4CF-B479-49BC-8BEF-9FFE9F9171E3}"/>
</file>

<file path=customXml/itemProps2.xml><?xml version="1.0" encoding="utf-8"?>
<ds:datastoreItem xmlns:ds="http://schemas.openxmlformats.org/officeDocument/2006/customXml" ds:itemID="{2382ABA6-E4F7-466F-BC9A-B3F8EB12F2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0E9F2E-06BA-4B88-9075-605C997502CF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d8159c9e-9fad-49a3-a5ae-2b6725e7a0d2"/>
    <ds:schemaRef ds:uri="http://purl.org/dc/terms/"/>
    <ds:schemaRef ds:uri="60c11fa4-ff9b-492c-bc5b-65b6c8eeded4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495</Words>
  <Application>Microsoft Office PowerPoint</Application>
  <PresentationFormat>Affichage à l'écran (4:3)</PresentationFormat>
  <Paragraphs>108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 Theme</vt:lpstr>
      <vt:lpstr>Namat Aliyev v. Azerbaijan </vt:lpstr>
      <vt:lpstr>Judgments of ECtHR</vt:lpstr>
      <vt:lpstr>Status of Execution</vt:lpstr>
      <vt:lpstr>Status of Execution</vt:lpstr>
      <vt:lpstr>Recent Situation</vt:lpstr>
      <vt:lpstr>Election Commissions</vt:lpstr>
      <vt:lpstr>Judiciary</vt:lpstr>
      <vt:lpstr>Advocacy Institute</vt:lpstr>
      <vt:lpstr>Recommendations</vt:lpstr>
      <vt:lpstr>Recommendations</vt:lpstr>
      <vt:lpstr>Recommendations</vt:lpstr>
      <vt:lpstr>Case of Mammadli V. Azerbaijan</vt:lpstr>
      <vt:lpstr>Judgment of the ECtHR</vt:lpstr>
      <vt:lpstr>Status of Execution</vt:lpstr>
      <vt:lpstr>Recommendations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Namat Aliyev v. Azerbaijan</dc:title>
  <dc:creator>Tural Aghayev</dc:creator>
  <cp:lastModifiedBy>Ciccarone Agnès</cp:lastModifiedBy>
  <cp:revision>23</cp:revision>
  <dcterms:created xsi:type="dcterms:W3CDTF">2019-05-15T18:51:55Z</dcterms:created>
  <dcterms:modified xsi:type="dcterms:W3CDTF">2019-05-20T06:27:27Z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0x010100179A11E3E3A4354FA938446845BBF733</vt:lpwstr>
  </property>
</Properties>
</file>