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4"/>
  </p:notesMasterIdLst>
  <p:sldIdLst>
    <p:sldId id="256" r:id="rId3"/>
    <p:sldId id="260" r:id="rId4"/>
    <p:sldId id="261" r:id="rId5"/>
    <p:sldId id="266" r:id="rId6"/>
    <p:sldId id="267" r:id="rId7"/>
    <p:sldId id="268" r:id="rId8"/>
    <p:sldId id="269" r:id="rId9"/>
    <p:sldId id="262"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4" r:id="rId31"/>
    <p:sldId id="295" r:id="rId32"/>
    <p:sldId id="265"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Libre Franklin"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DE3F32-91D5-4EE6-9A0B-1AFF72A511F7}">
  <a:tblStyle styleId="{30DE3F32-91D5-4EE6-9A0B-1AFF72A511F7}" styleName="Table_0">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EE7E7"/>
          </a:solidFill>
        </a:fill>
      </a:tcStyle>
    </a:wholeTbl>
    <a:band1H>
      <a:tcTxStyle/>
      <a:tcStyle>
        <a:tcBdr/>
        <a:fill>
          <a:solidFill>
            <a:srgbClr val="DBCACB"/>
          </a:solidFill>
        </a:fill>
      </a:tcStyle>
    </a:band1H>
    <a:band2H>
      <a:tcTxStyle/>
      <a:tcStyle>
        <a:tcBdr/>
      </a:tcStyle>
    </a:band2H>
    <a:band1V>
      <a:tcTxStyle/>
      <a:tcStyle>
        <a:tcBdr/>
        <a:fill>
          <a:solidFill>
            <a:srgbClr val="DBCACB"/>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EE7E7"/>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422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However, in this briefing we hope to illustrate that problems raised in these groups persist in an increasingly arbitrary and punitive manner. </a:t>
            </a:r>
            <a:endParaRPr/>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7a653c500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7a653c50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9" name="Google Shape;19;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22" name="Google Shape;22;p2"/>
          <p:cNvGrpSpPr/>
          <p:nvPr/>
        </p:nvGrpSpPr>
        <p:grpSpPr>
          <a:xfrm>
            <a:off x="752858" y="744469"/>
            <a:ext cx="10674117" cy="5349671"/>
            <a:chOff x="752858" y="744469"/>
            <a:chExt cx="10674117" cy="5349671"/>
          </a:xfrm>
        </p:grpSpPr>
        <p:sp>
          <p:nvSpPr>
            <p:cNvPr id="23" name="Google Shape;23;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oogle Shape;25;p2" descr="Ein Bild, das Text, Schild enthält.&#10;&#10;Automatisch generierte Beschreibung"/>
          <p:cNvPicPr preferRelativeResize="0"/>
          <p:nvPr/>
        </p:nvPicPr>
        <p:blipFill rotWithShape="1">
          <a:blip r:embed="rId2">
            <a:alphaModFix/>
          </a:blip>
          <a:srcRect/>
          <a:stretch/>
        </p:blipFill>
        <p:spPr>
          <a:xfrm>
            <a:off x="5255950" y="5708154"/>
            <a:ext cx="1668588" cy="990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rot="5400000">
            <a:off x="4386263" y="-719137"/>
            <a:ext cx="3571875"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8" name="Google Shape;88;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2839799" y="-844042"/>
            <a:ext cx="5243244" cy="8179641"/>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94" name="Google Shape;94;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dk2"/>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rgbClr val="FEFDFA"/>
              </a:buClr>
              <a:buSzPts val="2000"/>
              <a:buNone/>
              <a:defRPr sz="2000">
                <a:solidFill>
                  <a:srgbClr val="FEFDFA"/>
                </a:solidFill>
              </a:defRPr>
            </a:lvl2pPr>
            <a:lvl3pPr marL="1371600" lvl="2" indent="-228600" algn="l">
              <a:lnSpc>
                <a:spcPct val="94000"/>
              </a:lnSpc>
              <a:spcBef>
                <a:spcPts val="500"/>
              </a:spcBef>
              <a:spcAft>
                <a:spcPts val="0"/>
              </a:spcAft>
              <a:buClr>
                <a:srgbClr val="FEFDFA"/>
              </a:buClr>
              <a:buSzPts val="1800"/>
              <a:buNone/>
              <a:defRPr sz="1800">
                <a:solidFill>
                  <a:srgbClr val="FEFDFA"/>
                </a:solidFill>
              </a:defRPr>
            </a:lvl3pPr>
            <a:lvl4pPr marL="1828800" lvl="3" indent="-228600" algn="l">
              <a:lnSpc>
                <a:spcPct val="94000"/>
              </a:lnSpc>
              <a:spcBef>
                <a:spcPts val="500"/>
              </a:spcBef>
              <a:spcAft>
                <a:spcPts val="0"/>
              </a:spcAft>
              <a:buClr>
                <a:srgbClr val="FEFDFA"/>
              </a:buClr>
              <a:buSzPts val="1600"/>
              <a:buNone/>
              <a:defRPr sz="1600">
                <a:solidFill>
                  <a:srgbClr val="FEFDFA"/>
                </a:solidFill>
              </a:defRPr>
            </a:lvl4pPr>
            <a:lvl5pPr marL="2286000" lvl="4" indent="-228600" algn="l">
              <a:lnSpc>
                <a:spcPct val="94000"/>
              </a:lnSpc>
              <a:spcBef>
                <a:spcPts val="500"/>
              </a:spcBef>
              <a:spcAft>
                <a:spcPts val="0"/>
              </a:spcAft>
              <a:buClr>
                <a:srgbClr val="FEFDFA"/>
              </a:buClr>
              <a:buSzPts val="1600"/>
              <a:buNone/>
              <a:defRPr sz="1600">
                <a:solidFill>
                  <a:srgbClr val="FEFDFA"/>
                </a:solidFill>
              </a:defRPr>
            </a:lvl5pPr>
            <a:lvl6pPr marL="2743200" lvl="5" indent="-228600" algn="l">
              <a:lnSpc>
                <a:spcPct val="94000"/>
              </a:lnSpc>
              <a:spcBef>
                <a:spcPts val="500"/>
              </a:spcBef>
              <a:spcAft>
                <a:spcPts val="0"/>
              </a:spcAft>
              <a:buClr>
                <a:srgbClr val="FEFDFA"/>
              </a:buClr>
              <a:buSzPts val="1600"/>
              <a:buNone/>
              <a:defRPr sz="1600">
                <a:solidFill>
                  <a:srgbClr val="FEFDFA"/>
                </a:solidFill>
              </a:defRPr>
            </a:lvl6pPr>
            <a:lvl7pPr marL="3200400" lvl="6" indent="-228600" algn="l">
              <a:lnSpc>
                <a:spcPct val="94000"/>
              </a:lnSpc>
              <a:spcBef>
                <a:spcPts val="500"/>
              </a:spcBef>
              <a:spcAft>
                <a:spcPts val="0"/>
              </a:spcAft>
              <a:buClr>
                <a:srgbClr val="FEFDFA"/>
              </a:buClr>
              <a:buSzPts val="1600"/>
              <a:buNone/>
              <a:defRPr sz="1600">
                <a:solidFill>
                  <a:srgbClr val="FEFDFA"/>
                </a:solidFill>
              </a:defRPr>
            </a:lvl7pPr>
            <a:lvl8pPr marL="3657600" lvl="7" indent="-228600" algn="l">
              <a:lnSpc>
                <a:spcPct val="94000"/>
              </a:lnSpc>
              <a:spcBef>
                <a:spcPts val="500"/>
              </a:spcBef>
              <a:spcAft>
                <a:spcPts val="0"/>
              </a:spcAft>
              <a:buClr>
                <a:srgbClr val="FEFDFA"/>
              </a:buClr>
              <a:buSzPts val="1600"/>
              <a:buNone/>
              <a:defRPr sz="1600">
                <a:solidFill>
                  <a:srgbClr val="FEFDFA"/>
                </a:solidFill>
              </a:defRPr>
            </a:lvl8pPr>
            <a:lvl9pPr marL="4114800" lvl="8" indent="-228600" algn="l">
              <a:lnSpc>
                <a:spcPct val="94000"/>
              </a:lnSpc>
              <a:spcBef>
                <a:spcPts val="500"/>
              </a:spcBef>
              <a:spcAft>
                <a:spcPts val="200"/>
              </a:spcAft>
              <a:buClr>
                <a:srgbClr val="FEFDFA"/>
              </a:buClr>
              <a:buSzPts val="1600"/>
              <a:buNone/>
              <a:defRPr sz="1600">
                <a:solidFill>
                  <a:srgbClr val="FEFDFA"/>
                </a:solidFill>
              </a:defRPr>
            </a:lvl9pPr>
          </a:lstStyle>
          <a:p>
            <a:endParaRPr/>
          </a:p>
        </p:txBody>
      </p:sp>
      <p:sp>
        <p:nvSpPr>
          <p:cNvPr id="107" name="Google Shape;107;p1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9" name="Google Shape;29;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3" descr="Ein Bild, das Text, Schild enthält.&#10;&#10;Automatisch generierte Beschreibung"/>
          <p:cNvPicPr preferRelativeResize="0"/>
          <p:nvPr/>
        </p:nvPicPr>
        <p:blipFill rotWithShape="1">
          <a:blip r:embed="rId2">
            <a:alphaModFix/>
          </a:blip>
          <a:srcRect/>
          <a:stretch/>
        </p:blipFill>
        <p:spPr>
          <a:xfrm>
            <a:off x="5441112" y="5981700"/>
            <a:ext cx="1309775" cy="7775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dk2"/>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rgbClr val="FEFDFA"/>
              </a:buClr>
              <a:buSzPts val="2000"/>
              <a:buNone/>
              <a:defRPr sz="2000">
                <a:solidFill>
                  <a:srgbClr val="FEFDFA"/>
                </a:solidFill>
              </a:defRPr>
            </a:lvl2pPr>
            <a:lvl3pPr marL="1371600" lvl="2" indent="-228600" algn="l">
              <a:lnSpc>
                <a:spcPct val="94000"/>
              </a:lnSpc>
              <a:spcBef>
                <a:spcPts val="500"/>
              </a:spcBef>
              <a:spcAft>
                <a:spcPts val="0"/>
              </a:spcAft>
              <a:buClr>
                <a:srgbClr val="FEFDFA"/>
              </a:buClr>
              <a:buSzPts val="1800"/>
              <a:buNone/>
              <a:defRPr sz="1800">
                <a:solidFill>
                  <a:srgbClr val="FEFDFA"/>
                </a:solidFill>
              </a:defRPr>
            </a:lvl3pPr>
            <a:lvl4pPr marL="1828800" lvl="3" indent="-228600" algn="l">
              <a:lnSpc>
                <a:spcPct val="94000"/>
              </a:lnSpc>
              <a:spcBef>
                <a:spcPts val="500"/>
              </a:spcBef>
              <a:spcAft>
                <a:spcPts val="0"/>
              </a:spcAft>
              <a:buClr>
                <a:srgbClr val="FEFDFA"/>
              </a:buClr>
              <a:buSzPts val="1600"/>
              <a:buNone/>
              <a:defRPr sz="1600">
                <a:solidFill>
                  <a:srgbClr val="FEFDFA"/>
                </a:solidFill>
              </a:defRPr>
            </a:lvl4pPr>
            <a:lvl5pPr marL="2286000" lvl="4" indent="-228600" algn="l">
              <a:lnSpc>
                <a:spcPct val="94000"/>
              </a:lnSpc>
              <a:spcBef>
                <a:spcPts val="500"/>
              </a:spcBef>
              <a:spcAft>
                <a:spcPts val="0"/>
              </a:spcAft>
              <a:buClr>
                <a:srgbClr val="FEFDFA"/>
              </a:buClr>
              <a:buSzPts val="1600"/>
              <a:buNone/>
              <a:defRPr sz="1600">
                <a:solidFill>
                  <a:srgbClr val="FEFDFA"/>
                </a:solidFill>
              </a:defRPr>
            </a:lvl5pPr>
            <a:lvl6pPr marL="2743200" lvl="5" indent="-228600" algn="l">
              <a:lnSpc>
                <a:spcPct val="94000"/>
              </a:lnSpc>
              <a:spcBef>
                <a:spcPts val="500"/>
              </a:spcBef>
              <a:spcAft>
                <a:spcPts val="0"/>
              </a:spcAft>
              <a:buClr>
                <a:srgbClr val="FEFDFA"/>
              </a:buClr>
              <a:buSzPts val="1600"/>
              <a:buNone/>
              <a:defRPr sz="1600">
                <a:solidFill>
                  <a:srgbClr val="FEFDFA"/>
                </a:solidFill>
              </a:defRPr>
            </a:lvl6pPr>
            <a:lvl7pPr marL="3200400" lvl="6" indent="-228600" algn="l">
              <a:lnSpc>
                <a:spcPct val="94000"/>
              </a:lnSpc>
              <a:spcBef>
                <a:spcPts val="500"/>
              </a:spcBef>
              <a:spcAft>
                <a:spcPts val="0"/>
              </a:spcAft>
              <a:buClr>
                <a:srgbClr val="FEFDFA"/>
              </a:buClr>
              <a:buSzPts val="1600"/>
              <a:buNone/>
              <a:defRPr sz="1600">
                <a:solidFill>
                  <a:srgbClr val="FEFDFA"/>
                </a:solidFill>
              </a:defRPr>
            </a:lvl7pPr>
            <a:lvl8pPr marL="3657600" lvl="7" indent="-228600" algn="l">
              <a:lnSpc>
                <a:spcPct val="94000"/>
              </a:lnSpc>
              <a:spcBef>
                <a:spcPts val="500"/>
              </a:spcBef>
              <a:spcAft>
                <a:spcPts val="0"/>
              </a:spcAft>
              <a:buClr>
                <a:srgbClr val="FEFDFA"/>
              </a:buClr>
              <a:buSzPts val="1600"/>
              <a:buNone/>
              <a:defRPr sz="1600">
                <a:solidFill>
                  <a:srgbClr val="FEFDFA"/>
                </a:solidFill>
              </a:defRPr>
            </a:lvl8pPr>
            <a:lvl9pPr marL="4114800" lvl="8" indent="-228600" algn="l">
              <a:lnSpc>
                <a:spcPct val="94000"/>
              </a:lnSpc>
              <a:spcBef>
                <a:spcPts val="500"/>
              </a:spcBef>
              <a:spcAft>
                <a:spcPts val="200"/>
              </a:spcAft>
              <a:buClr>
                <a:srgbClr val="FEFDFA"/>
              </a:buClr>
              <a:buSzPts val="1600"/>
              <a:buNone/>
              <a:defRPr sz="1600">
                <a:solidFill>
                  <a:srgbClr val="FEFDFA"/>
                </a:solidFill>
              </a:defRPr>
            </a:lvl9pPr>
          </a:lstStyle>
          <a:p>
            <a:endParaRPr/>
          </a:p>
        </p:txBody>
      </p:sp>
      <p:sp>
        <p:nvSpPr>
          <p:cNvPr id="36" name="Google Shape;36;p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3" name="Google Shape;43;p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4" name="Google Shape;44;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0" name="Google Shape;50;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1" name="Google Shape;51;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2" name="Google Shape;52;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3" name="Google Shape;53;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descr="Ein Bild, das Text, Schild enthält.&#10;&#10;Automatisch generierte Beschreibung"/>
          <p:cNvPicPr preferRelativeResize="0"/>
          <p:nvPr/>
        </p:nvPicPr>
        <p:blipFill rotWithShape="1">
          <a:blip r:embed="rId2">
            <a:alphaModFix/>
          </a:blip>
          <a:srcRect/>
          <a:stretch/>
        </p:blipFill>
        <p:spPr>
          <a:xfrm>
            <a:off x="5255950" y="5708154"/>
            <a:ext cx="1668588" cy="990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8" descr="Ein Bild, das Text, Schild enthält.&#10;&#10;Automatisch generierte Beschreibung"/>
          <p:cNvPicPr preferRelativeResize="0"/>
          <p:nvPr/>
        </p:nvPicPr>
        <p:blipFill rotWithShape="1">
          <a:blip r:embed="rId2">
            <a:alphaModFix/>
          </a:blip>
          <a:srcRect/>
          <a:stretch/>
        </p:blipFill>
        <p:spPr>
          <a:xfrm>
            <a:off x="5255950" y="5708154"/>
            <a:ext cx="1668588" cy="990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67"/>
        <p:cNvGrpSpPr/>
        <p:nvPr/>
      </p:nvGrpSpPr>
      <p:grpSpPr>
        <a:xfrm>
          <a:off x="0" y="0"/>
          <a:ext cx="0" cy="0"/>
          <a:chOff x="0" y="0"/>
          <a:chExt cx="0" cy="0"/>
        </a:xfrm>
      </p:grpSpPr>
      <p:sp>
        <p:nvSpPr>
          <p:cNvPr id="68" name="Google Shape;68;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71" name="Google Shape;71;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2" name="Google Shape;72;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ld mit Überschrift" type="picTx">
  <p:cSld name="PICTURE_WITH_CAPTION_TEXT">
    <p:spTree>
      <p:nvGrpSpPr>
        <p:cNvPr id="1" name="Shape 76"/>
        <p:cNvGrpSpPr/>
        <p:nvPr/>
      </p:nvGrpSpPr>
      <p:grpSpPr>
        <a:xfrm>
          <a:off x="0" y="0"/>
          <a:ext cx="0" cy="0"/>
          <a:chOff x="0" y="0"/>
          <a:chExt cx="0" cy="0"/>
        </a:xfrm>
      </p:grpSpPr>
      <p:sp>
        <p:nvSpPr>
          <p:cNvPr id="77" name="Google Shape;77;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a:spLocks noGrp="1"/>
          </p:cNvSpPr>
          <p:nvPr>
            <p:ph type="pic" idx="2"/>
          </p:nvPr>
        </p:nvSpPr>
        <p:spPr>
          <a:xfrm>
            <a:off x="5532120" y="0"/>
            <a:ext cx="6659880" cy="6857999"/>
          </a:xfrm>
          <a:prstGeom prst="rect">
            <a:avLst/>
          </a:prstGeom>
          <a:noFill/>
          <a:ln>
            <a:noFill/>
          </a:ln>
        </p:spPr>
      </p:sp>
      <p:sp>
        <p:nvSpPr>
          <p:cNvPr id="80" name="Google Shape;80;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81" name="Google Shape;81;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lt2"/>
              </a:buClr>
              <a:buSzPts val="4400"/>
              <a:buFont typeface="Libre Franklin"/>
              <a:buNone/>
              <a:defRPr sz="4400" b="0" i="0" u="none" strike="noStrike" cap="none">
                <a:solidFill>
                  <a:schemeClr val="l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lt2"/>
              </a:buClr>
              <a:buSzPts val="2000"/>
              <a:buFont typeface="Libre Franklin"/>
              <a:buChar char="■"/>
              <a:defRPr sz="2000" b="0" i="0" u="none" strike="noStrike" cap="none">
                <a:solidFill>
                  <a:schemeClr val="lt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lt2"/>
              </a:buClr>
              <a:buSzPts val="2000"/>
              <a:buFont typeface="Libre Franklin"/>
              <a:buChar char="–"/>
              <a:defRPr sz="2000" b="0" i="1" u="none" strike="noStrike" cap="none">
                <a:solidFill>
                  <a:schemeClr val="lt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lt2"/>
              </a:buClr>
              <a:buSzPts val="1800"/>
              <a:buFont typeface="Libre Franklin"/>
              <a:buChar char="■"/>
              <a:defRPr sz="1800" b="0" i="0" u="none" strike="noStrike" cap="none">
                <a:solidFill>
                  <a:schemeClr val="lt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lt2"/>
              </a:buClr>
              <a:buSzPts val="1800"/>
              <a:buFont typeface="Libre Franklin"/>
              <a:buChar char="–"/>
              <a:defRPr sz="1800" b="0" i="1" u="none" strike="noStrike" cap="none">
                <a:solidFill>
                  <a:schemeClr val="lt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lt2"/>
              </a:buClr>
              <a:buSzPts val="1600"/>
              <a:buFont typeface="Libre Franklin"/>
              <a:buChar char="■"/>
              <a:defRPr sz="1600" b="0" i="0" u="none" strike="noStrike" cap="none">
                <a:solidFill>
                  <a:schemeClr val="lt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lt2"/>
              </a:buClr>
              <a:buSzPts val="1600"/>
              <a:buFont typeface="Libre Franklin"/>
              <a:buChar char="–"/>
              <a:defRPr sz="1600" b="0" i="1" u="none" strike="noStrike" cap="none">
                <a:solidFill>
                  <a:schemeClr val="lt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lt2"/>
              </a:buClr>
              <a:buSzPts val="1400"/>
              <a:buFont typeface="Libre Franklin"/>
              <a:buChar char="■"/>
              <a:defRPr sz="1400" b="0" i="0" u="none" strike="noStrike" cap="none">
                <a:solidFill>
                  <a:schemeClr val="lt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lt2"/>
              </a:buClr>
              <a:buSzPts val="1400"/>
              <a:buFont typeface="Libre Franklin"/>
              <a:buChar char="–"/>
              <a:defRPr sz="1400" b="0" i="1" u="none" strike="noStrike" cap="none">
                <a:solidFill>
                  <a:schemeClr val="lt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lt2"/>
              </a:buClr>
              <a:buSzPts val="1400"/>
              <a:buFont typeface="Libre Franklin"/>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100" name="Google Shape;100;p1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1" name="Google Shape;101;p1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2" name="Google Shape;102;p1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2"/>
                </a:solidFill>
                <a:latin typeface="Libre Franklin"/>
                <a:ea typeface="Libre Franklin"/>
                <a:cs typeface="Libre Franklin"/>
                <a:sym typeface="Libre Franklin"/>
              </a:defRPr>
            </a:lvl1pPr>
            <a:lvl2pPr marL="0" marR="0" lvl="1" indent="0" algn="r" rtl="0">
              <a:spcBef>
                <a:spcPts val="0"/>
              </a:spcBef>
              <a:buNone/>
              <a:defRPr sz="1200" b="0" u="none">
                <a:solidFill>
                  <a:schemeClr val="lt2"/>
                </a:solidFill>
                <a:latin typeface="Libre Franklin"/>
                <a:ea typeface="Libre Franklin"/>
                <a:cs typeface="Libre Franklin"/>
                <a:sym typeface="Libre Franklin"/>
              </a:defRPr>
            </a:lvl2pPr>
            <a:lvl3pPr marL="0" marR="0" lvl="2" indent="0" algn="r" rtl="0">
              <a:spcBef>
                <a:spcPts val="0"/>
              </a:spcBef>
              <a:buNone/>
              <a:defRPr sz="1200" b="0" u="none">
                <a:solidFill>
                  <a:schemeClr val="lt2"/>
                </a:solidFill>
                <a:latin typeface="Libre Franklin"/>
                <a:ea typeface="Libre Franklin"/>
                <a:cs typeface="Libre Franklin"/>
                <a:sym typeface="Libre Franklin"/>
              </a:defRPr>
            </a:lvl3pPr>
            <a:lvl4pPr marL="0" marR="0" lvl="3" indent="0" algn="r" rtl="0">
              <a:spcBef>
                <a:spcPts val="0"/>
              </a:spcBef>
              <a:buNone/>
              <a:defRPr sz="1200" b="0" u="none">
                <a:solidFill>
                  <a:schemeClr val="lt2"/>
                </a:solidFill>
                <a:latin typeface="Libre Franklin"/>
                <a:ea typeface="Libre Franklin"/>
                <a:cs typeface="Libre Franklin"/>
                <a:sym typeface="Libre Franklin"/>
              </a:defRPr>
            </a:lvl4pPr>
            <a:lvl5pPr marL="0" marR="0" lvl="4" indent="0" algn="r" rtl="0">
              <a:spcBef>
                <a:spcPts val="0"/>
              </a:spcBef>
              <a:buNone/>
              <a:defRPr sz="1200" b="0" u="none">
                <a:solidFill>
                  <a:schemeClr val="lt2"/>
                </a:solidFill>
                <a:latin typeface="Libre Franklin"/>
                <a:ea typeface="Libre Franklin"/>
                <a:cs typeface="Libre Franklin"/>
                <a:sym typeface="Libre Franklin"/>
              </a:defRPr>
            </a:lvl5pPr>
            <a:lvl6pPr marL="0" marR="0" lvl="5" indent="0" algn="r" rtl="0">
              <a:spcBef>
                <a:spcPts val="0"/>
              </a:spcBef>
              <a:buNone/>
              <a:defRPr sz="1200" b="0" u="none">
                <a:solidFill>
                  <a:schemeClr val="lt2"/>
                </a:solidFill>
                <a:latin typeface="Libre Franklin"/>
                <a:ea typeface="Libre Franklin"/>
                <a:cs typeface="Libre Franklin"/>
                <a:sym typeface="Libre Franklin"/>
              </a:defRPr>
            </a:lvl6pPr>
            <a:lvl7pPr marL="0" marR="0" lvl="6" indent="0" algn="r" rtl="0">
              <a:spcBef>
                <a:spcPts val="0"/>
              </a:spcBef>
              <a:buNone/>
              <a:defRPr sz="1200" b="0" u="none">
                <a:solidFill>
                  <a:schemeClr val="lt2"/>
                </a:solidFill>
                <a:latin typeface="Libre Franklin"/>
                <a:ea typeface="Libre Franklin"/>
                <a:cs typeface="Libre Franklin"/>
                <a:sym typeface="Libre Franklin"/>
              </a:defRPr>
            </a:lvl7pPr>
            <a:lvl8pPr marL="0" marR="0" lvl="7" indent="0" algn="r" rtl="0">
              <a:spcBef>
                <a:spcPts val="0"/>
              </a:spcBef>
              <a:buNone/>
              <a:defRPr sz="1200" b="0" u="none">
                <a:solidFill>
                  <a:schemeClr val="lt2"/>
                </a:solidFill>
                <a:latin typeface="Libre Franklin"/>
                <a:ea typeface="Libre Franklin"/>
                <a:cs typeface="Libre Franklin"/>
                <a:sym typeface="Libre Franklin"/>
              </a:defRPr>
            </a:lvl8pPr>
            <a:lvl9pPr marL="0" marR="0" lvl="8" indent="0" algn="r" rtl="0">
              <a:spcBef>
                <a:spcPts val="0"/>
              </a:spcBef>
              <a:buNone/>
              <a:defRPr sz="1200" b="0" u="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3" title="Side bar"/>
          <p:cNvSpPr/>
          <p:nvPr/>
        </p:nvSpPr>
        <p:spPr>
          <a:xfrm>
            <a:off x="478095" y="376"/>
            <a:ext cx="2286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arch.coe.int/cm/Pages/result_details.aspx?ObjectId=09000016805d388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venice.coe.int/webforms/documents/default.aspx?pdffile=CDL-AD(2016)002-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udoc.echr.coe.int/eng?i=001-583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ctrTitle"/>
          </p:nvPr>
        </p:nvSpPr>
        <p:spPr>
          <a:xfrm>
            <a:off x="1219200" y="1143000"/>
            <a:ext cx="9743090" cy="2326826"/>
          </a:xfrm>
          <a:prstGeom prst="rect">
            <a:avLst/>
          </a:prstGeom>
          <a:noFill/>
          <a:ln>
            <a:noFill/>
          </a:ln>
        </p:spPr>
        <p:txBody>
          <a:bodyPr spcFirstLastPara="1" wrap="square" lIns="91425" tIns="45700" rIns="91425" bIns="45700" anchor="b" anchorCtr="0">
            <a:noAutofit/>
          </a:bodyPr>
          <a:lstStyle/>
          <a:p>
            <a:br>
              <a:rPr lang="en-US" sz="2000" dirty="0">
                <a:solidFill>
                  <a:schemeClr val="accent6"/>
                </a:solidFill>
              </a:rPr>
            </a:br>
            <a:br>
              <a:rPr lang="en-US" sz="2000" dirty="0">
                <a:solidFill>
                  <a:schemeClr val="accent6"/>
                </a:solidFill>
              </a:rPr>
            </a:br>
            <a:br>
              <a:rPr lang="en-US" sz="2000" dirty="0">
                <a:solidFill>
                  <a:schemeClr val="accent6"/>
                </a:solidFill>
              </a:rPr>
            </a:br>
            <a:r>
              <a:rPr lang="en-US" sz="2000" b="1" dirty="0">
                <a:solidFill>
                  <a:schemeClr val="accent6"/>
                </a:solidFill>
              </a:rPr>
              <a:t>Rule 9.2 Submission </a:t>
            </a:r>
            <a:br>
              <a:rPr lang="en-US" sz="2000" dirty="0">
                <a:solidFill>
                  <a:schemeClr val="accent6"/>
                </a:solidFill>
              </a:rPr>
            </a:br>
            <a:r>
              <a:rPr lang="en-US" sz="2000" b="1" dirty="0">
                <a:solidFill>
                  <a:schemeClr val="accent6"/>
                </a:solidFill>
              </a:rPr>
              <a:t>for the 1459th meeting of the Committee of Ministers in the </a:t>
            </a:r>
            <a:br>
              <a:rPr lang="tr-TR" sz="2000" b="1" dirty="0">
                <a:solidFill>
                  <a:schemeClr val="accent6"/>
                </a:solidFill>
              </a:rPr>
            </a:br>
            <a:br>
              <a:rPr lang="en-US" sz="2000" dirty="0">
                <a:solidFill>
                  <a:schemeClr val="accent6"/>
                </a:solidFill>
              </a:rPr>
            </a:br>
            <a:r>
              <a:rPr lang="en-US" sz="2000" i="1" dirty="0" err="1">
                <a:solidFill>
                  <a:schemeClr val="accent6"/>
                </a:solidFill>
              </a:rPr>
              <a:t>Öner</a:t>
            </a:r>
            <a:r>
              <a:rPr lang="en-US" sz="2000" i="1" dirty="0">
                <a:solidFill>
                  <a:schemeClr val="accent6"/>
                </a:solidFill>
              </a:rPr>
              <a:t> and </a:t>
            </a:r>
            <a:r>
              <a:rPr lang="en-US" sz="2000" i="1" dirty="0" err="1">
                <a:solidFill>
                  <a:schemeClr val="accent6"/>
                </a:solidFill>
              </a:rPr>
              <a:t>Türk</a:t>
            </a:r>
            <a:r>
              <a:rPr lang="en-US" sz="2000" i="1" dirty="0">
                <a:solidFill>
                  <a:schemeClr val="accent6"/>
                </a:solidFill>
              </a:rPr>
              <a:t> Group </a:t>
            </a:r>
            <a:r>
              <a:rPr lang="en-US" sz="2000" dirty="0">
                <a:solidFill>
                  <a:schemeClr val="accent6"/>
                </a:solidFill>
              </a:rPr>
              <a:t>(Appl. No. 51962/12)</a:t>
            </a:r>
            <a:br>
              <a:rPr lang="en-US" sz="2000" dirty="0">
                <a:solidFill>
                  <a:schemeClr val="accent6"/>
                </a:solidFill>
              </a:rPr>
            </a:br>
            <a:r>
              <a:rPr lang="en-US" sz="2000" i="1" dirty="0" err="1">
                <a:solidFill>
                  <a:schemeClr val="accent6"/>
                </a:solidFill>
              </a:rPr>
              <a:t>Nedim</a:t>
            </a:r>
            <a:r>
              <a:rPr lang="en-US" sz="2000" i="1" dirty="0">
                <a:solidFill>
                  <a:schemeClr val="accent6"/>
                </a:solidFill>
              </a:rPr>
              <a:t> </a:t>
            </a:r>
            <a:r>
              <a:rPr lang="en-US" sz="2000" i="1" dirty="0" err="1">
                <a:solidFill>
                  <a:schemeClr val="accent6"/>
                </a:solidFill>
              </a:rPr>
              <a:t>Şener</a:t>
            </a:r>
            <a:r>
              <a:rPr lang="en-US" sz="2000" i="1" dirty="0">
                <a:solidFill>
                  <a:schemeClr val="accent6"/>
                </a:solidFill>
              </a:rPr>
              <a:t> Group</a:t>
            </a:r>
            <a:r>
              <a:rPr lang="en-US" sz="2000" dirty="0">
                <a:solidFill>
                  <a:schemeClr val="accent6"/>
                </a:solidFill>
              </a:rPr>
              <a:t> (Appl. No. 38270/11)</a:t>
            </a:r>
            <a:br>
              <a:rPr lang="en-US" sz="2000" dirty="0">
                <a:solidFill>
                  <a:schemeClr val="accent6"/>
                </a:solidFill>
              </a:rPr>
            </a:br>
            <a:r>
              <a:rPr lang="en-US" sz="2000" i="1" dirty="0" err="1">
                <a:solidFill>
                  <a:schemeClr val="accent6"/>
                </a:solidFill>
              </a:rPr>
              <a:t>Altuğ</a:t>
            </a:r>
            <a:r>
              <a:rPr lang="en-US" sz="2000" i="1" dirty="0">
                <a:solidFill>
                  <a:schemeClr val="accent6"/>
                </a:solidFill>
              </a:rPr>
              <a:t> </a:t>
            </a:r>
            <a:r>
              <a:rPr lang="en-US" sz="2000" i="1" dirty="0" err="1">
                <a:solidFill>
                  <a:schemeClr val="accent6"/>
                </a:solidFill>
              </a:rPr>
              <a:t>Taner</a:t>
            </a:r>
            <a:r>
              <a:rPr lang="en-US" sz="2000" i="1" dirty="0">
                <a:solidFill>
                  <a:schemeClr val="accent6"/>
                </a:solidFill>
              </a:rPr>
              <a:t> </a:t>
            </a:r>
            <a:r>
              <a:rPr lang="en-US" sz="2000" i="1" dirty="0" err="1">
                <a:solidFill>
                  <a:schemeClr val="accent6"/>
                </a:solidFill>
              </a:rPr>
              <a:t>Akçam</a:t>
            </a:r>
            <a:r>
              <a:rPr lang="en-US" sz="2000" i="1" dirty="0">
                <a:solidFill>
                  <a:schemeClr val="accent6"/>
                </a:solidFill>
              </a:rPr>
              <a:t> Group</a:t>
            </a:r>
            <a:r>
              <a:rPr lang="en-US" sz="2000" dirty="0">
                <a:solidFill>
                  <a:schemeClr val="accent6"/>
                </a:solidFill>
              </a:rPr>
              <a:t> (Appl. No. 27520/07)</a:t>
            </a:r>
            <a:br>
              <a:rPr lang="en-US" sz="2000" dirty="0">
                <a:solidFill>
                  <a:schemeClr val="accent6"/>
                </a:solidFill>
              </a:rPr>
            </a:br>
            <a:r>
              <a:rPr lang="en-US" sz="2000" i="1" dirty="0" err="1">
                <a:solidFill>
                  <a:schemeClr val="accent6"/>
                </a:solidFill>
              </a:rPr>
              <a:t>Artun</a:t>
            </a:r>
            <a:r>
              <a:rPr lang="en-US" sz="2000" i="1" dirty="0">
                <a:solidFill>
                  <a:schemeClr val="accent6"/>
                </a:solidFill>
              </a:rPr>
              <a:t> and </a:t>
            </a:r>
            <a:r>
              <a:rPr lang="en-US" sz="2000" i="1" dirty="0" err="1">
                <a:solidFill>
                  <a:schemeClr val="accent6"/>
                </a:solidFill>
              </a:rPr>
              <a:t>Güvener</a:t>
            </a:r>
            <a:r>
              <a:rPr lang="en-US" sz="2000" i="1" dirty="0">
                <a:solidFill>
                  <a:schemeClr val="accent6"/>
                </a:solidFill>
              </a:rPr>
              <a:t> Group</a:t>
            </a:r>
            <a:r>
              <a:rPr lang="en-US" sz="2000" dirty="0">
                <a:solidFill>
                  <a:schemeClr val="accent6"/>
                </a:solidFill>
              </a:rPr>
              <a:t> (Appl. No. 75510/01)</a:t>
            </a:r>
            <a:br>
              <a:rPr lang="en-US" sz="2000" dirty="0">
                <a:solidFill>
                  <a:schemeClr val="accent6"/>
                </a:solidFill>
              </a:rPr>
            </a:br>
            <a:r>
              <a:rPr lang="en-US" sz="2000" i="1" dirty="0" err="1">
                <a:solidFill>
                  <a:schemeClr val="accent6"/>
                </a:solidFill>
              </a:rPr>
              <a:t>Işıkırık</a:t>
            </a:r>
            <a:r>
              <a:rPr lang="en-US" sz="2000" i="1" dirty="0">
                <a:solidFill>
                  <a:schemeClr val="accent6"/>
                </a:solidFill>
              </a:rPr>
              <a:t> Group</a:t>
            </a:r>
            <a:r>
              <a:rPr lang="en-US" sz="2000" dirty="0">
                <a:solidFill>
                  <a:schemeClr val="accent6"/>
                </a:solidFill>
              </a:rPr>
              <a:t> (Appl. No. 41226/09) </a:t>
            </a:r>
            <a:endParaRPr lang="en-US" sz="2000" dirty="0">
              <a:solidFill>
                <a:schemeClr val="accent6"/>
              </a:solidFill>
              <a:effectLst/>
            </a:endParaRPr>
          </a:p>
        </p:txBody>
      </p:sp>
      <p:sp>
        <p:nvSpPr>
          <p:cNvPr id="117" name="Google Shape;117;p15"/>
          <p:cNvSpPr txBox="1">
            <a:spLocks noGrp="1"/>
          </p:cNvSpPr>
          <p:nvPr>
            <p:ph type="subTitle" idx="1"/>
          </p:nvPr>
        </p:nvSpPr>
        <p:spPr>
          <a:xfrm>
            <a:off x="2667000" y="3733800"/>
            <a:ext cx="6831673" cy="1018385"/>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accent6"/>
              </a:buClr>
              <a:buSzPts val="2000"/>
              <a:buNone/>
            </a:pPr>
            <a:r>
              <a:rPr lang="en-US" sz="2000" dirty="0" err="1">
                <a:solidFill>
                  <a:schemeClr val="accent6"/>
                </a:solidFill>
              </a:rPr>
              <a:t>Mümtaz</a:t>
            </a:r>
            <a:r>
              <a:rPr lang="en-US" sz="2000" dirty="0">
                <a:solidFill>
                  <a:schemeClr val="accent6"/>
                </a:solidFill>
              </a:rPr>
              <a:t> Murat </a:t>
            </a:r>
            <a:r>
              <a:rPr lang="en-US" sz="2000" dirty="0" err="1">
                <a:solidFill>
                  <a:schemeClr val="accent6"/>
                </a:solidFill>
              </a:rPr>
              <a:t>Kök</a:t>
            </a:r>
            <a:endParaRPr dirty="0"/>
          </a:p>
          <a:p>
            <a:pPr marL="0" lvl="0" indent="0" algn="ctr" rtl="0">
              <a:lnSpc>
                <a:spcPct val="112000"/>
              </a:lnSpc>
              <a:spcBef>
                <a:spcPts val="0"/>
              </a:spcBef>
              <a:spcAft>
                <a:spcPts val="0"/>
              </a:spcAft>
              <a:buClr>
                <a:schemeClr val="dk2"/>
              </a:buClr>
              <a:buSzPts val="2000"/>
              <a:buNone/>
            </a:pPr>
            <a:endParaRPr sz="2000" dirty="0">
              <a:solidFill>
                <a:schemeClr val="accent6"/>
              </a:solidFill>
            </a:endParaRPr>
          </a:p>
          <a:p>
            <a:pPr marL="0" lvl="0" indent="0" algn="ctr" rtl="0">
              <a:lnSpc>
                <a:spcPct val="112000"/>
              </a:lnSpc>
              <a:spcBef>
                <a:spcPts val="0"/>
              </a:spcBef>
              <a:spcAft>
                <a:spcPts val="0"/>
              </a:spcAft>
              <a:buClr>
                <a:schemeClr val="accent6"/>
              </a:buClr>
              <a:buSzPts val="2000"/>
              <a:buNone/>
            </a:pPr>
            <a:r>
              <a:rPr lang="tr-TR" sz="2000" dirty="0">
                <a:solidFill>
                  <a:schemeClr val="accent6"/>
                </a:solidFill>
              </a:rPr>
              <a:t>27</a:t>
            </a:r>
            <a:r>
              <a:rPr lang="en-US" sz="2000" dirty="0">
                <a:solidFill>
                  <a:schemeClr val="accent6"/>
                </a:solidFill>
              </a:rPr>
              <a:t> </a:t>
            </a:r>
            <a:r>
              <a:rPr lang="tr-TR" sz="2000" dirty="0">
                <a:solidFill>
                  <a:schemeClr val="accent6"/>
                </a:solidFill>
              </a:rPr>
              <a:t>February</a:t>
            </a:r>
            <a:r>
              <a:rPr lang="en-US" sz="2000" dirty="0">
                <a:solidFill>
                  <a:schemeClr val="accent6"/>
                </a:solidFill>
              </a:rPr>
              <a:t> 202</a:t>
            </a:r>
            <a:r>
              <a:rPr lang="tr-TR" sz="2000" dirty="0">
                <a:solidFill>
                  <a:schemeClr val="accent6"/>
                </a:solidFill>
              </a:rPr>
              <a:t>3</a:t>
            </a:r>
            <a:endParaRPr sz="2000" dirty="0">
              <a:solidFill>
                <a:schemeClr val="accent6"/>
              </a:solidFill>
            </a:endParaRPr>
          </a:p>
        </p:txBody>
      </p:sp>
      <p:sp>
        <p:nvSpPr>
          <p:cNvPr id="118" name="Google Shape;118;p15"/>
          <p:cNvSpPr txBox="1">
            <a:spLocks noGrp="1"/>
          </p:cNvSpPr>
          <p:nvPr>
            <p:ph type="sldNum" idx="12"/>
          </p:nvPr>
        </p:nvSpPr>
        <p:spPr>
          <a:xfrm>
            <a:off x="9897358" y="6272411"/>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cxnSp>
        <p:nvCxnSpPr>
          <p:cNvPr id="119" name="Google Shape;119;p15"/>
          <p:cNvCxnSpPr/>
          <p:nvPr/>
        </p:nvCxnSpPr>
        <p:spPr>
          <a:xfrm>
            <a:off x="2768296" y="3581400"/>
            <a:ext cx="6831673" cy="0"/>
          </a:xfrm>
          <a:prstGeom prst="straightConnector1">
            <a:avLst/>
          </a:prstGeom>
          <a:noFill/>
          <a:ln w="9525" cap="flat" cmpd="sng">
            <a:solidFill>
              <a:srgbClr val="6E0E14"/>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685800"/>
            <a:ext cx="10087897" cy="4953000"/>
          </a:xfrm>
          <a:prstGeom prst="rect">
            <a:avLst/>
          </a:prstGeom>
          <a:noFill/>
          <a:ln>
            <a:noFill/>
          </a:ln>
        </p:spPr>
        <p:txBody>
          <a:bodyPr spcFirstLastPara="1" wrap="square" lIns="91425" tIns="45700" rIns="91425" bIns="45700" anchor="t" anchorCtr="0">
            <a:noAutofit/>
          </a:bodyPr>
          <a:lstStyle/>
          <a:p>
            <a:pPr fontAlgn="base"/>
            <a:r>
              <a:rPr lang="tr-TR" sz="2200" u="sng" dirty="0">
                <a:solidFill>
                  <a:schemeClr val="accent6"/>
                </a:solidFill>
              </a:rPr>
              <a:t>Öner and Türk Group of Cases</a:t>
            </a:r>
            <a:endParaRPr lang="en-US" sz="2200" u="sng" dirty="0">
              <a:solidFill>
                <a:schemeClr val="accent6"/>
              </a:solidFill>
            </a:endParaRPr>
          </a:p>
          <a:p>
            <a:pPr lvl="1" algn="just"/>
            <a:r>
              <a:rPr lang="en-US" sz="2200" b="1" i="0" dirty="0">
                <a:solidFill>
                  <a:schemeClr val="accent6"/>
                </a:solidFill>
              </a:rPr>
              <a:t>Article 7/2 of Anti- Terror Law:</a:t>
            </a:r>
            <a:r>
              <a:rPr lang="en-US" sz="2200" i="0" dirty="0">
                <a:solidFill>
                  <a:schemeClr val="accent6"/>
                </a:solidFill>
              </a:rPr>
              <a:t> </a:t>
            </a:r>
            <a:r>
              <a:rPr lang="tr-TR" sz="2200" i="0" dirty="0">
                <a:solidFill>
                  <a:schemeClr val="accent6"/>
                </a:solidFill>
              </a:rPr>
              <a:t>P</a:t>
            </a:r>
            <a:r>
              <a:rPr lang="en-US" sz="2200" i="0" dirty="0" err="1">
                <a:solidFill>
                  <a:schemeClr val="accent6"/>
                </a:solidFill>
              </a:rPr>
              <a:t>ropaganda</a:t>
            </a:r>
            <a:r>
              <a:rPr lang="en-US" sz="2200" i="0" dirty="0">
                <a:solidFill>
                  <a:schemeClr val="accent6"/>
                </a:solidFill>
              </a:rPr>
              <a:t> in favor of an illegal organization)</a:t>
            </a:r>
          </a:p>
          <a:p>
            <a:pPr lvl="2" algn="just" fontAlgn="base"/>
            <a:r>
              <a:rPr lang="en-US" sz="2200" dirty="0">
                <a:solidFill>
                  <a:schemeClr val="accent6"/>
                </a:solidFill>
              </a:rPr>
              <a:t>Article7/2 charges, which were among the charges leveled against individuals in 62 cases, constituted </a:t>
            </a:r>
            <a:r>
              <a:rPr lang="en-US" sz="2200" b="1" dirty="0">
                <a:solidFill>
                  <a:schemeClr val="accent6"/>
                </a:solidFill>
              </a:rPr>
              <a:t>54%</a:t>
            </a:r>
            <a:r>
              <a:rPr lang="en-US" sz="2200" dirty="0">
                <a:solidFill>
                  <a:schemeClr val="accent6"/>
                </a:solidFill>
              </a:rPr>
              <a:t> of the terrorism-related charges in this period. In </a:t>
            </a:r>
            <a:r>
              <a:rPr lang="en-US" sz="2200" b="1" dirty="0">
                <a:solidFill>
                  <a:schemeClr val="accent6"/>
                </a:solidFill>
              </a:rPr>
              <a:t>46</a:t>
            </a:r>
            <a:r>
              <a:rPr lang="en-US" sz="2200" dirty="0">
                <a:solidFill>
                  <a:schemeClr val="accent6"/>
                </a:solidFill>
              </a:rPr>
              <a:t> of these trials, journalists were the defendants.</a:t>
            </a:r>
          </a:p>
          <a:p>
            <a:pPr lvl="2" algn="just" fontAlgn="base"/>
            <a:r>
              <a:rPr lang="en-US" sz="2200" dirty="0">
                <a:solidFill>
                  <a:schemeClr val="accent6"/>
                </a:solidFill>
              </a:rPr>
              <a:t>This picture clearly demonstrates that amendments and especially the 2019 </a:t>
            </a:r>
            <a:r>
              <a:rPr lang="tr-TR" sz="2200" dirty="0">
                <a:solidFill>
                  <a:schemeClr val="accent6"/>
                </a:solidFill>
              </a:rPr>
              <a:t>addition</a:t>
            </a:r>
            <a:r>
              <a:rPr lang="en-US" sz="2200" dirty="0">
                <a:solidFill>
                  <a:schemeClr val="accent6"/>
                </a:solidFill>
              </a:rPr>
              <a:t> to the article in no way protect the freedom of criticism or the press.</a:t>
            </a:r>
          </a:p>
          <a:p>
            <a:pPr lvl="2" algn="just" fontAlgn="base"/>
            <a:r>
              <a:rPr lang="en-US" sz="2200" dirty="0">
                <a:solidFill>
                  <a:schemeClr val="accent6"/>
                </a:solidFill>
              </a:rPr>
              <a:t>Though it is not included in the monitoring period, I wish to share with you today the example of Professor </a:t>
            </a:r>
            <a:r>
              <a:rPr lang="en-US" sz="2200" dirty="0" err="1">
                <a:solidFill>
                  <a:schemeClr val="accent6"/>
                </a:solidFill>
              </a:rPr>
              <a:t>Şebnem</a:t>
            </a:r>
            <a:r>
              <a:rPr lang="en-US" sz="2200" dirty="0">
                <a:solidFill>
                  <a:schemeClr val="accent6"/>
                </a:solidFill>
              </a:rPr>
              <a:t> </a:t>
            </a:r>
            <a:r>
              <a:rPr lang="en-US" sz="2200" dirty="0" err="1">
                <a:solidFill>
                  <a:schemeClr val="accent6"/>
                </a:solidFill>
              </a:rPr>
              <a:t>Korur</a:t>
            </a:r>
            <a:r>
              <a:rPr lang="en-US" sz="2200" dirty="0">
                <a:solidFill>
                  <a:schemeClr val="accent6"/>
                </a:solidFill>
              </a:rPr>
              <a:t> </a:t>
            </a:r>
            <a:r>
              <a:rPr lang="en-US" sz="2200" dirty="0" err="1">
                <a:solidFill>
                  <a:schemeClr val="accent6"/>
                </a:solidFill>
              </a:rPr>
              <a:t>Fincancı</a:t>
            </a:r>
            <a:r>
              <a:rPr lang="en-US" sz="2200" dirty="0">
                <a:solidFill>
                  <a:schemeClr val="accent6"/>
                </a:solidFill>
              </a:rPr>
              <a:t>.</a:t>
            </a: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01747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914401" y="638175"/>
            <a:ext cx="5943599" cy="4953000"/>
          </a:xfrm>
          <a:prstGeom prst="rect">
            <a:avLst/>
          </a:prstGeom>
          <a:noFill/>
          <a:ln>
            <a:noFill/>
          </a:ln>
        </p:spPr>
        <p:txBody>
          <a:bodyPr spcFirstLastPara="1" wrap="square" lIns="91425" tIns="45700" rIns="91425" bIns="45700" anchor="t" anchorCtr="0">
            <a:noAutofit/>
          </a:bodyPr>
          <a:lstStyle/>
          <a:p>
            <a:pPr fontAlgn="base"/>
            <a:r>
              <a:rPr lang="tr-TR" u="sng" dirty="0">
                <a:solidFill>
                  <a:schemeClr val="accent6"/>
                </a:solidFill>
              </a:rPr>
              <a:t>Öner and Türk Group of Cases</a:t>
            </a:r>
            <a:endParaRPr lang="en-US" u="sng" dirty="0">
              <a:solidFill>
                <a:schemeClr val="accent6"/>
              </a:solidFill>
            </a:endParaRPr>
          </a:p>
          <a:p>
            <a:pPr lvl="1"/>
            <a:r>
              <a:rPr lang="en-US" b="1" i="0" dirty="0">
                <a:solidFill>
                  <a:schemeClr val="accent6"/>
                </a:solidFill>
              </a:rPr>
              <a:t>Article 7/2 of Anti- Terror Law:</a:t>
            </a:r>
            <a:r>
              <a:rPr lang="en-US" i="0" dirty="0">
                <a:solidFill>
                  <a:schemeClr val="accent6"/>
                </a:solidFill>
              </a:rPr>
              <a:t> Propaganda in favor of an illegal organization)</a:t>
            </a:r>
          </a:p>
          <a:p>
            <a:pPr lvl="2" algn="just"/>
            <a:r>
              <a:rPr lang="en-US" i="0" dirty="0">
                <a:solidFill>
                  <a:schemeClr val="accent6"/>
                </a:solidFill>
              </a:rPr>
              <a:t>Also a prominent human rights defender, </a:t>
            </a:r>
            <a:r>
              <a:rPr lang="en-US" i="0" dirty="0" err="1">
                <a:solidFill>
                  <a:schemeClr val="accent6"/>
                </a:solidFill>
              </a:rPr>
              <a:t>Şebnem</a:t>
            </a:r>
            <a:r>
              <a:rPr lang="en-US" i="0" dirty="0">
                <a:solidFill>
                  <a:schemeClr val="accent6"/>
                </a:solidFill>
              </a:rPr>
              <a:t> </a:t>
            </a:r>
            <a:r>
              <a:rPr lang="en-US" i="0" dirty="0" err="1">
                <a:solidFill>
                  <a:schemeClr val="accent6"/>
                </a:solidFill>
              </a:rPr>
              <a:t>Korur</a:t>
            </a:r>
            <a:r>
              <a:rPr lang="en-US" i="0" dirty="0">
                <a:solidFill>
                  <a:schemeClr val="accent6"/>
                </a:solidFill>
              </a:rPr>
              <a:t> </a:t>
            </a:r>
            <a:r>
              <a:rPr lang="en-US" i="0" dirty="0" err="1">
                <a:solidFill>
                  <a:schemeClr val="accent6"/>
                </a:solidFill>
              </a:rPr>
              <a:t>Fincancı</a:t>
            </a:r>
            <a:r>
              <a:rPr lang="en-US" i="0" dirty="0">
                <a:solidFill>
                  <a:schemeClr val="accent6"/>
                </a:solidFill>
              </a:rPr>
              <a:t>, the head of the Turkish Medical Association was arrested on 27 October 2022 over the suspicion of “propaganda in favor of an illegal organization.” </a:t>
            </a:r>
            <a:r>
              <a:rPr lang="en-US" i="0" dirty="0" err="1">
                <a:solidFill>
                  <a:schemeClr val="accent6"/>
                </a:solidFill>
              </a:rPr>
              <a:t>Korur</a:t>
            </a:r>
            <a:r>
              <a:rPr lang="en-US" i="0" dirty="0">
                <a:solidFill>
                  <a:schemeClr val="accent6"/>
                </a:solidFill>
              </a:rPr>
              <a:t> </a:t>
            </a:r>
            <a:r>
              <a:rPr lang="en-US" i="0" dirty="0" err="1">
                <a:solidFill>
                  <a:schemeClr val="accent6"/>
                </a:solidFill>
              </a:rPr>
              <a:t>Fincancı</a:t>
            </a:r>
            <a:r>
              <a:rPr lang="en-US" i="0" dirty="0">
                <a:solidFill>
                  <a:schemeClr val="accent6"/>
                </a:solidFill>
              </a:rPr>
              <a:t> kept in pre-trial detention for 76 days. </a:t>
            </a:r>
          </a:p>
          <a:p>
            <a:pPr lvl="2" algn="just"/>
            <a:r>
              <a:rPr lang="en-US" i="0" dirty="0">
                <a:solidFill>
                  <a:schemeClr val="accent6"/>
                </a:solidFill>
              </a:rPr>
              <a:t>Eventually, on 11 January 2023, </a:t>
            </a:r>
            <a:r>
              <a:rPr lang="en-US" i="0" dirty="0" err="1">
                <a:solidFill>
                  <a:schemeClr val="accent6"/>
                </a:solidFill>
              </a:rPr>
              <a:t>Korur</a:t>
            </a:r>
            <a:r>
              <a:rPr lang="en-US" i="0" dirty="0">
                <a:solidFill>
                  <a:schemeClr val="accent6"/>
                </a:solidFill>
              </a:rPr>
              <a:t> </a:t>
            </a:r>
            <a:r>
              <a:rPr lang="en-US" i="0" dirty="0" err="1">
                <a:solidFill>
                  <a:schemeClr val="accent6"/>
                </a:solidFill>
              </a:rPr>
              <a:t>Fincancı</a:t>
            </a:r>
            <a:r>
              <a:rPr lang="en-US" i="0" dirty="0">
                <a:solidFill>
                  <a:schemeClr val="accent6"/>
                </a:solidFill>
              </a:rPr>
              <a:t> was sentenced to </a:t>
            </a:r>
            <a:r>
              <a:rPr lang="en-US" b="1" i="0" dirty="0">
                <a:solidFill>
                  <a:schemeClr val="accent6"/>
                </a:solidFill>
              </a:rPr>
              <a:t>2 years 8 months and 15 days in prison </a:t>
            </a:r>
            <a:r>
              <a:rPr lang="en-US" i="0" dirty="0">
                <a:solidFill>
                  <a:schemeClr val="accent6"/>
                </a:solidFill>
              </a:rPr>
              <a:t>for  “propaganda in favor of an illegal organization” and was released pending appeal.</a:t>
            </a:r>
            <a:endParaRPr lang="en-US"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302" y="1"/>
            <a:ext cx="5339697" cy="304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303" y="3048001"/>
            <a:ext cx="5339697" cy="3038474"/>
          </a:xfrm>
          <a:prstGeom prst="rect">
            <a:avLst/>
          </a:prstGeom>
        </p:spPr>
      </p:pic>
    </p:spTree>
    <p:extLst>
      <p:ext uri="{BB962C8B-B14F-4D97-AF65-F5344CB8AC3E}">
        <p14:creationId xmlns:p14="http://schemas.microsoft.com/office/powerpoint/2010/main" val="47406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295400" y="533400"/>
            <a:ext cx="10087897" cy="4953000"/>
          </a:xfrm>
          <a:prstGeom prst="rect">
            <a:avLst/>
          </a:prstGeom>
          <a:noFill/>
          <a:ln>
            <a:noFill/>
          </a:ln>
        </p:spPr>
        <p:txBody>
          <a:bodyPr spcFirstLastPara="1" wrap="square" lIns="91425" tIns="45700" rIns="91425" bIns="45700" anchor="t" anchorCtr="0">
            <a:noAutofit/>
          </a:bodyPr>
          <a:lstStyle/>
          <a:p>
            <a:pPr fontAlgn="base"/>
            <a:r>
              <a:rPr lang="tr-TR" sz="1800" u="sng" dirty="0">
                <a:solidFill>
                  <a:schemeClr val="accent6"/>
                </a:solidFill>
              </a:rPr>
              <a:t>Öner and Türk Group of Cases</a:t>
            </a:r>
          </a:p>
          <a:p>
            <a:pPr lvl="1" fontAlgn="base"/>
            <a:r>
              <a:rPr lang="tr-TR" sz="1800" i="0" dirty="0">
                <a:solidFill>
                  <a:schemeClr val="accent6"/>
                </a:solidFill>
              </a:rPr>
              <a:t>Prison sentences</a:t>
            </a:r>
          </a:p>
          <a:p>
            <a:pPr marL="114300" indent="0" fontAlgn="base">
              <a:buNone/>
            </a:pPr>
            <a:endParaRPr lang="tr-TR" sz="1800" u="sng" dirty="0">
              <a:solidFill>
                <a:schemeClr val="accent6"/>
              </a:solidFill>
            </a:endParaRPr>
          </a:p>
          <a:p>
            <a:pPr marL="114300" indent="0" fontAlgn="base">
              <a:buNone/>
            </a:pPr>
            <a:endParaRPr lang="en-US" sz="1800" u="sng"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6" name="Table 5"/>
          <p:cNvGraphicFramePr>
            <a:graphicFrameLocks noGrp="1"/>
          </p:cNvGraphicFramePr>
          <p:nvPr>
            <p:extLst>
              <p:ext uri="{D42A27DB-BD31-4B8C-83A1-F6EECF244321}">
                <p14:modId xmlns:p14="http://schemas.microsoft.com/office/powerpoint/2010/main" val="275210314"/>
              </p:ext>
            </p:extLst>
          </p:nvPr>
        </p:nvGraphicFramePr>
        <p:xfrm>
          <a:off x="990600" y="1371600"/>
          <a:ext cx="10591800" cy="4267200"/>
        </p:xfrm>
        <a:graphic>
          <a:graphicData uri="http://schemas.openxmlformats.org/drawingml/2006/table">
            <a:tbl>
              <a:tblPr firstRow="1" bandRow="1">
                <a:tableStyleId>{30DE3F32-91D5-4EE6-9A0B-1AFF72A511F7}</a:tableStyleId>
              </a:tblPr>
              <a:tblGrid>
                <a:gridCol w="3530600">
                  <a:extLst>
                    <a:ext uri="{9D8B030D-6E8A-4147-A177-3AD203B41FA5}">
                      <a16:colId xmlns:a16="http://schemas.microsoft.com/office/drawing/2014/main" val="20000"/>
                    </a:ext>
                  </a:extLst>
                </a:gridCol>
                <a:gridCol w="3530600">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495300">
                <a:tc>
                  <a:txBody>
                    <a:bodyPr/>
                    <a:lstStyle/>
                    <a:p>
                      <a:r>
                        <a:rPr lang="tr-TR" sz="2000" dirty="0"/>
                        <a:t>Occupation</a:t>
                      </a:r>
                      <a:endParaRPr lang="en-US" sz="2000" dirty="0"/>
                    </a:p>
                  </a:txBody>
                  <a:tcPr/>
                </a:tc>
                <a:tc>
                  <a:txBody>
                    <a:bodyPr/>
                    <a:lstStyle/>
                    <a:p>
                      <a:r>
                        <a:rPr lang="tr-TR" sz="2000" dirty="0"/>
                        <a:t>Name</a:t>
                      </a:r>
                      <a:endParaRPr lang="en-US" sz="2000" dirty="0"/>
                    </a:p>
                  </a:txBody>
                  <a:tcPr/>
                </a:tc>
                <a:tc>
                  <a:txBody>
                    <a:bodyPr/>
                    <a:lstStyle/>
                    <a:p>
                      <a:r>
                        <a:rPr lang="tr-TR" sz="2000" dirty="0"/>
                        <a:t>Sentence</a:t>
                      </a:r>
                      <a:endParaRPr lang="en-US" sz="2000" dirty="0"/>
                    </a:p>
                  </a:txBody>
                  <a:tcPr/>
                </a:tc>
                <a:extLst>
                  <a:ext uri="{0D108BD9-81ED-4DB2-BD59-A6C34878D82A}">
                    <a16:rowId xmlns:a16="http://schemas.microsoft.com/office/drawing/2014/main" val="10000"/>
                  </a:ext>
                </a:extLst>
              </a:tr>
              <a:tr h="419100">
                <a:tc>
                  <a:txBody>
                    <a:bodyPr/>
                    <a:lstStyle/>
                    <a:p>
                      <a:r>
                        <a:rPr lang="tr-TR" sz="2000" dirty="0">
                          <a:solidFill>
                            <a:schemeClr val="accent6"/>
                          </a:solidFill>
                        </a:rPr>
                        <a:t>Lawyer</a:t>
                      </a:r>
                      <a:endParaRPr lang="en-US" sz="2000" dirty="0">
                        <a:solidFill>
                          <a:schemeClr val="accent6"/>
                        </a:solidFill>
                      </a:endParaRPr>
                    </a:p>
                  </a:txBody>
                  <a:tcPr/>
                </a:tc>
                <a:tc>
                  <a:txBody>
                    <a:bodyPr/>
                    <a:lstStyle/>
                    <a:p>
                      <a:r>
                        <a:rPr lang="tr-TR" sz="2000" dirty="0">
                          <a:solidFill>
                            <a:schemeClr val="accent6"/>
                          </a:solidFill>
                        </a:rPr>
                        <a:t>Nurcan</a:t>
                      </a:r>
                      <a:r>
                        <a:rPr lang="tr-TR" sz="2000" baseline="0" dirty="0">
                          <a:solidFill>
                            <a:schemeClr val="accent6"/>
                          </a:solidFill>
                        </a:rPr>
                        <a:t> Kaya</a:t>
                      </a:r>
                      <a:endParaRPr lang="en-US" sz="2000" dirty="0">
                        <a:solidFill>
                          <a:schemeClr val="accent6"/>
                        </a:solidFill>
                      </a:endParaRPr>
                    </a:p>
                  </a:txBody>
                  <a:tcPr/>
                </a:tc>
                <a:tc>
                  <a:txBody>
                    <a:bodyPr/>
                    <a:lstStyle/>
                    <a:p>
                      <a:r>
                        <a:rPr lang="tr-TR" sz="2000" dirty="0">
                          <a:solidFill>
                            <a:schemeClr val="accent6"/>
                          </a:solidFill>
                        </a:rPr>
                        <a:t>1 year 3</a:t>
                      </a:r>
                      <a:r>
                        <a:rPr lang="tr-TR" sz="2000" baseline="0" dirty="0">
                          <a:solidFill>
                            <a:schemeClr val="accent6"/>
                          </a:solidFill>
                        </a:rPr>
                        <a:t> months</a:t>
                      </a:r>
                      <a:endParaRPr lang="en-US" sz="2000" dirty="0">
                        <a:solidFill>
                          <a:schemeClr val="accent6"/>
                        </a:solidFill>
                      </a:endParaRPr>
                    </a:p>
                  </a:txBody>
                  <a:tcPr/>
                </a:tc>
                <a:extLst>
                  <a:ext uri="{0D108BD9-81ED-4DB2-BD59-A6C34878D82A}">
                    <a16:rowId xmlns:a16="http://schemas.microsoft.com/office/drawing/2014/main" val="10001"/>
                  </a:ext>
                </a:extLst>
              </a:tr>
              <a:tr h="419100">
                <a:tc>
                  <a:txBody>
                    <a:bodyPr/>
                    <a:lstStyle/>
                    <a:p>
                      <a:r>
                        <a:rPr lang="tr-TR" sz="2000" dirty="0">
                          <a:solidFill>
                            <a:schemeClr val="accent6"/>
                          </a:solidFill>
                        </a:rPr>
                        <a:t>Author</a:t>
                      </a:r>
                      <a:endParaRPr lang="en-US" sz="2000" dirty="0">
                        <a:solidFill>
                          <a:schemeClr val="accent6"/>
                        </a:solidFill>
                      </a:endParaRPr>
                    </a:p>
                  </a:txBody>
                  <a:tcPr/>
                </a:tc>
                <a:tc>
                  <a:txBody>
                    <a:bodyPr/>
                    <a:lstStyle/>
                    <a:p>
                      <a:r>
                        <a:rPr lang="tr-TR" sz="2000" dirty="0">
                          <a:solidFill>
                            <a:schemeClr val="accent6"/>
                          </a:solidFill>
                        </a:rPr>
                        <a:t>Meral Şimşek</a:t>
                      </a:r>
                      <a:endParaRPr lang="en-US" sz="2000" dirty="0">
                        <a:solidFill>
                          <a:schemeClr val="accent6"/>
                        </a:solidFill>
                      </a:endParaRPr>
                    </a:p>
                  </a:txBody>
                  <a:tcPr/>
                </a:tc>
                <a:tc>
                  <a:txBody>
                    <a:bodyPr/>
                    <a:lstStyle/>
                    <a:p>
                      <a:r>
                        <a:rPr lang="tr-TR" sz="2000" dirty="0">
                          <a:solidFill>
                            <a:schemeClr val="accent6"/>
                          </a:solidFill>
                        </a:rPr>
                        <a:t>1 year 3 months</a:t>
                      </a:r>
                      <a:endParaRPr lang="en-US" sz="2000" dirty="0">
                        <a:solidFill>
                          <a:schemeClr val="accent6"/>
                        </a:solidFill>
                      </a:endParaRPr>
                    </a:p>
                  </a:txBody>
                  <a:tcPr/>
                </a:tc>
                <a:extLst>
                  <a:ext uri="{0D108BD9-81ED-4DB2-BD59-A6C34878D82A}">
                    <a16:rowId xmlns:a16="http://schemas.microsoft.com/office/drawing/2014/main" val="10002"/>
                  </a:ext>
                </a:extLst>
              </a:tr>
              <a:tr h="419100">
                <a:tc>
                  <a:txBody>
                    <a:bodyPr/>
                    <a:lstStyle/>
                    <a:p>
                      <a:r>
                        <a:rPr lang="tr-TR" sz="2000" dirty="0">
                          <a:solidFill>
                            <a:schemeClr val="accent6"/>
                          </a:solidFill>
                        </a:rPr>
                        <a:t>Artist</a:t>
                      </a:r>
                      <a:endParaRPr lang="en-US" sz="2000" dirty="0">
                        <a:solidFill>
                          <a:schemeClr val="accent6"/>
                        </a:solidFill>
                      </a:endParaRPr>
                    </a:p>
                  </a:txBody>
                  <a:tcPr/>
                </a:tc>
                <a:tc>
                  <a:txBody>
                    <a:bodyPr/>
                    <a:lstStyle/>
                    <a:p>
                      <a:r>
                        <a:rPr lang="tr-TR" sz="2000" dirty="0">
                          <a:solidFill>
                            <a:schemeClr val="accent6"/>
                          </a:solidFill>
                        </a:rPr>
                        <a:t>Mehmet</a:t>
                      </a:r>
                      <a:r>
                        <a:rPr lang="tr-TR" sz="2000" baseline="0" dirty="0">
                          <a:solidFill>
                            <a:schemeClr val="accent6"/>
                          </a:solidFill>
                        </a:rPr>
                        <a:t> Özer</a:t>
                      </a:r>
                      <a:endParaRPr lang="en-US" sz="2000" dirty="0">
                        <a:solidFill>
                          <a:schemeClr val="accent6"/>
                        </a:solidFill>
                      </a:endParaRPr>
                    </a:p>
                  </a:txBody>
                  <a:tcPr/>
                </a:tc>
                <a:tc>
                  <a:txBody>
                    <a:bodyPr/>
                    <a:lstStyle/>
                    <a:p>
                      <a:r>
                        <a:rPr lang="tr-TR" sz="2000" dirty="0">
                          <a:solidFill>
                            <a:schemeClr val="accent6"/>
                          </a:solidFill>
                        </a:rPr>
                        <a:t>1 year 3 months</a:t>
                      </a:r>
                      <a:endParaRPr lang="en-US" sz="2000" dirty="0">
                        <a:solidFill>
                          <a:schemeClr val="accent6"/>
                        </a:solidFill>
                      </a:endParaRPr>
                    </a:p>
                  </a:txBody>
                  <a:tcPr/>
                </a:tc>
                <a:extLst>
                  <a:ext uri="{0D108BD9-81ED-4DB2-BD59-A6C34878D82A}">
                    <a16:rowId xmlns:a16="http://schemas.microsoft.com/office/drawing/2014/main" val="10003"/>
                  </a:ext>
                </a:extLst>
              </a:tr>
              <a:tr h="4191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Vedat Örüç</a:t>
                      </a:r>
                      <a:endParaRPr lang="en-US" sz="2000" dirty="0">
                        <a:solidFill>
                          <a:schemeClr val="accent6"/>
                        </a:solidFill>
                      </a:endParaRPr>
                    </a:p>
                  </a:txBody>
                  <a:tcPr/>
                </a:tc>
                <a:tc>
                  <a:txBody>
                    <a:bodyPr/>
                    <a:lstStyle/>
                    <a:p>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4"/>
                  </a:ext>
                </a:extLst>
              </a:tr>
              <a:tr h="4191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Nurcan Yalçın</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5"/>
                  </a:ext>
                </a:extLst>
              </a:tr>
              <a:tr h="419100">
                <a:tc>
                  <a:txBody>
                    <a:bodyPr/>
                    <a:lstStyle/>
                    <a:p>
                      <a:r>
                        <a:rPr lang="tr-TR" sz="2000" dirty="0">
                          <a:solidFill>
                            <a:schemeClr val="accent6"/>
                          </a:solidFill>
                        </a:rPr>
                        <a:t>Author</a:t>
                      </a:r>
                      <a:endParaRPr lang="en-US" sz="2000" dirty="0">
                        <a:solidFill>
                          <a:schemeClr val="accent6"/>
                        </a:solidFill>
                      </a:endParaRPr>
                    </a:p>
                  </a:txBody>
                  <a:tcPr/>
                </a:tc>
                <a:tc>
                  <a:txBody>
                    <a:bodyPr/>
                    <a:lstStyle/>
                    <a:p>
                      <a:r>
                        <a:rPr lang="tr-TR" sz="2000" dirty="0">
                          <a:solidFill>
                            <a:schemeClr val="accent6"/>
                          </a:solidFill>
                        </a:rPr>
                        <a:t>Erdal Yıldırım</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6"/>
                  </a:ext>
                </a:extLst>
              </a:tr>
              <a:tr h="4191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Gülşen Koçuk</a:t>
                      </a:r>
                      <a:endParaRPr lang="en-US" sz="2000" dirty="0">
                        <a:solidFill>
                          <a:schemeClr val="accent6"/>
                        </a:solidFill>
                      </a:endParaRPr>
                    </a:p>
                  </a:txBody>
                  <a:tcPr/>
                </a:tc>
                <a:tc>
                  <a:txBody>
                    <a:bodyPr/>
                    <a:lstStyle/>
                    <a:p>
                      <a:r>
                        <a:rPr lang="tr-TR" sz="2000" dirty="0">
                          <a:solidFill>
                            <a:schemeClr val="accent6"/>
                          </a:solidFill>
                        </a:rPr>
                        <a:t>1 year</a:t>
                      </a:r>
                      <a:r>
                        <a:rPr lang="tr-TR" sz="2000" baseline="0" dirty="0">
                          <a:solidFill>
                            <a:schemeClr val="accent6"/>
                          </a:solidFill>
                        </a:rPr>
                        <a:t> 10 months 15 days</a:t>
                      </a:r>
                      <a:endParaRPr lang="en-US" sz="2000" dirty="0">
                        <a:solidFill>
                          <a:schemeClr val="accent6"/>
                        </a:solidFill>
                      </a:endParaRPr>
                    </a:p>
                  </a:txBody>
                  <a:tcPr/>
                </a:tc>
                <a:extLst>
                  <a:ext uri="{0D108BD9-81ED-4DB2-BD59-A6C34878D82A}">
                    <a16:rowId xmlns:a16="http://schemas.microsoft.com/office/drawing/2014/main" val="10007"/>
                  </a:ext>
                </a:extLst>
              </a:tr>
              <a:tr h="4191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Rojhat Doğru</a:t>
                      </a:r>
                      <a:endParaRPr lang="en-US" sz="2000" dirty="0">
                        <a:solidFill>
                          <a:schemeClr val="accent6"/>
                        </a:solidFill>
                      </a:endParaRPr>
                    </a:p>
                  </a:txBody>
                  <a:tcPr/>
                </a:tc>
                <a:tc>
                  <a:txBody>
                    <a:bodyPr/>
                    <a:lstStyle/>
                    <a:p>
                      <a:r>
                        <a:rPr lang="tr-TR" sz="2000" dirty="0">
                          <a:solidFill>
                            <a:schemeClr val="accent6"/>
                          </a:solidFill>
                        </a:rPr>
                        <a:t>1 year 3 months</a:t>
                      </a:r>
                      <a:endParaRPr lang="en-US" sz="2000" dirty="0">
                        <a:solidFill>
                          <a:schemeClr val="accent6"/>
                        </a:solidFill>
                      </a:endParaRPr>
                    </a:p>
                  </a:txBody>
                  <a:tcPr/>
                </a:tc>
                <a:extLst>
                  <a:ext uri="{0D108BD9-81ED-4DB2-BD59-A6C34878D82A}">
                    <a16:rowId xmlns:a16="http://schemas.microsoft.com/office/drawing/2014/main" val="10008"/>
                  </a:ext>
                </a:extLst>
              </a:tr>
              <a:tr h="4191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Nazan Sala</a:t>
                      </a:r>
                      <a:endParaRPr lang="en-US" sz="2000" dirty="0">
                        <a:solidFill>
                          <a:schemeClr val="accent6"/>
                        </a:solidFill>
                      </a:endParaRPr>
                    </a:p>
                  </a:txBody>
                  <a:tcPr/>
                </a:tc>
                <a:tc>
                  <a:txBody>
                    <a:bodyPr/>
                    <a:lstStyle/>
                    <a:p>
                      <a:r>
                        <a:rPr lang="tr-TR" sz="2000" dirty="0">
                          <a:solidFill>
                            <a:schemeClr val="accent6"/>
                          </a:solidFill>
                        </a:rPr>
                        <a:t>1 year 3 months</a:t>
                      </a:r>
                      <a:endParaRPr lang="en-US" sz="2000" dirty="0">
                        <a:solidFill>
                          <a:schemeClr val="accent6"/>
                        </a:solidFill>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1043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457200"/>
            <a:ext cx="10087897" cy="4953000"/>
          </a:xfrm>
          <a:prstGeom prst="rect">
            <a:avLst/>
          </a:prstGeom>
          <a:noFill/>
          <a:ln>
            <a:noFill/>
          </a:ln>
        </p:spPr>
        <p:txBody>
          <a:bodyPr spcFirstLastPara="1" wrap="square" lIns="91425" tIns="45700" rIns="91425" bIns="45700" anchor="t" anchorCtr="0">
            <a:noAutofit/>
          </a:bodyPr>
          <a:lstStyle/>
          <a:p>
            <a:pPr fontAlgn="base"/>
            <a:r>
              <a:rPr lang="tr-TR" sz="1800" u="sng" dirty="0">
                <a:solidFill>
                  <a:schemeClr val="accent6"/>
                </a:solidFill>
              </a:rPr>
              <a:t>Öner and Türk Group of Cases</a:t>
            </a:r>
          </a:p>
          <a:p>
            <a:pPr lvl="1" fontAlgn="base"/>
            <a:r>
              <a:rPr lang="tr-TR" sz="1800" i="0" dirty="0">
                <a:solidFill>
                  <a:schemeClr val="accent6"/>
                </a:solidFill>
              </a:rPr>
              <a:t>Prison sentences</a:t>
            </a:r>
          </a:p>
          <a:p>
            <a:pPr marL="114300" indent="0" fontAlgn="base">
              <a:buNone/>
            </a:pPr>
            <a:endParaRPr lang="tr-TR" sz="1800" u="sng" dirty="0">
              <a:solidFill>
                <a:schemeClr val="accent6"/>
              </a:solidFill>
            </a:endParaRPr>
          </a:p>
          <a:p>
            <a:pPr marL="114300" indent="0" fontAlgn="base">
              <a:buNone/>
            </a:pPr>
            <a:endParaRPr lang="en-US" sz="1800" u="sng"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graphicFrame>
        <p:nvGraphicFramePr>
          <p:cNvPr id="6" name="Table 5"/>
          <p:cNvGraphicFramePr>
            <a:graphicFrameLocks noGrp="1"/>
          </p:cNvGraphicFramePr>
          <p:nvPr>
            <p:extLst>
              <p:ext uri="{D42A27DB-BD31-4B8C-83A1-F6EECF244321}">
                <p14:modId xmlns:p14="http://schemas.microsoft.com/office/powerpoint/2010/main" val="2308537057"/>
              </p:ext>
            </p:extLst>
          </p:nvPr>
        </p:nvGraphicFramePr>
        <p:xfrm>
          <a:off x="990600" y="1295400"/>
          <a:ext cx="10591800" cy="4663440"/>
        </p:xfrm>
        <a:graphic>
          <a:graphicData uri="http://schemas.openxmlformats.org/drawingml/2006/table">
            <a:tbl>
              <a:tblPr firstRow="1" bandRow="1">
                <a:tableStyleId>{30DE3F32-91D5-4EE6-9A0B-1AFF72A511F7}</a:tableStyleId>
              </a:tblPr>
              <a:tblGrid>
                <a:gridCol w="3530600">
                  <a:extLst>
                    <a:ext uri="{9D8B030D-6E8A-4147-A177-3AD203B41FA5}">
                      <a16:colId xmlns:a16="http://schemas.microsoft.com/office/drawing/2014/main" val="20000"/>
                    </a:ext>
                  </a:extLst>
                </a:gridCol>
                <a:gridCol w="3530600">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388471">
                <a:tc>
                  <a:txBody>
                    <a:bodyPr/>
                    <a:lstStyle/>
                    <a:p>
                      <a:r>
                        <a:rPr lang="tr-TR" sz="2000" dirty="0"/>
                        <a:t>Occupation</a:t>
                      </a:r>
                      <a:endParaRPr lang="en-US" sz="2000" dirty="0"/>
                    </a:p>
                  </a:txBody>
                  <a:tcPr/>
                </a:tc>
                <a:tc>
                  <a:txBody>
                    <a:bodyPr/>
                    <a:lstStyle/>
                    <a:p>
                      <a:r>
                        <a:rPr lang="tr-TR" sz="2000" dirty="0"/>
                        <a:t>Name</a:t>
                      </a:r>
                      <a:endParaRPr lang="en-US" sz="2000" dirty="0"/>
                    </a:p>
                  </a:txBody>
                  <a:tcPr/>
                </a:tc>
                <a:tc>
                  <a:txBody>
                    <a:bodyPr/>
                    <a:lstStyle/>
                    <a:p>
                      <a:r>
                        <a:rPr lang="tr-TR" sz="2000" dirty="0"/>
                        <a:t>Sentence</a:t>
                      </a:r>
                      <a:endParaRPr lang="en-US" sz="2000" dirty="0"/>
                    </a:p>
                  </a:txBody>
                  <a:tcPr/>
                </a:tc>
                <a:extLst>
                  <a:ext uri="{0D108BD9-81ED-4DB2-BD59-A6C34878D82A}">
                    <a16:rowId xmlns:a16="http://schemas.microsoft.com/office/drawing/2014/main" val="10000"/>
                  </a:ext>
                </a:extLst>
              </a:tr>
              <a:tr h="388471">
                <a:tc>
                  <a:txBody>
                    <a:bodyPr/>
                    <a:lstStyle/>
                    <a:p>
                      <a:r>
                        <a:rPr lang="tr-TR" sz="2000" dirty="0">
                          <a:solidFill>
                            <a:schemeClr val="accent6"/>
                          </a:solidFill>
                        </a:rPr>
                        <a:t>Activist</a:t>
                      </a:r>
                      <a:endParaRPr lang="en-US" sz="2000" dirty="0">
                        <a:solidFill>
                          <a:schemeClr val="accent6"/>
                        </a:solidFill>
                      </a:endParaRPr>
                    </a:p>
                  </a:txBody>
                  <a:tcPr/>
                </a:tc>
                <a:tc>
                  <a:txBody>
                    <a:bodyPr/>
                    <a:lstStyle/>
                    <a:p>
                      <a:r>
                        <a:rPr lang="tr-TR" sz="2000" dirty="0">
                          <a:solidFill>
                            <a:schemeClr val="accent6"/>
                          </a:solidFill>
                        </a:rPr>
                        <a:t>Serkan Zorlu</a:t>
                      </a:r>
                      <a:endParaRPr lang="en-US" sz="2000" dirty="0">
                        <a:solidFill>
                          <a:schemeClr val="accent6"/>
                        </a:solidFill>
                      </a:endParaRPr>
                    </a:p>
                  </a:txBody>
                  <a:tcPr/>
                </a:tc>
                <a:tc>
                  <a:txBody>
                    <a:bodyPr/>
                    <a:lstStyle/>
                    <a:p>
                      <a:r>
                        <a:rPr lang="tr-TR" sz="2000" dirty="0">
                          <a:solidFill>
                            <a:schemeClr val="accent6"/>
                          </a:solidFill>
                        </a:rPr>
                        <a:t>10 months</a:t>
                      </a:r>
                      <a:endParaRPr lang="en-US" sz="2000" dirty="0">
                        <a:solidFill>
                          <a:schemeClr val="accent6"/>
                        </a:solidFill>
                      </a:endParaRPr>
                    </a:p>
                  </a:txBody>
                  <a:tcPr/>
                </a:tc>
                <a:extLst>
                  <a:ext uri="{0D108BD9-81ED-4DB2-BD59-A6C34878D82A}">
                    <a16:rowId xmlns:a16="http://schemas.microsoft.com/office/drawing/2014/main" val="10001"/>
                  </a:ext>
                </a:extLst>
              </a:tr>
              <a:tr h="388471">
                <a:tc>
                  <a:txBody>
                    <a:bodyPr/>
                    <a:lstStyle/>
                    <a:p>
                      <a:r>
                        <a:rPr lang="tr-TR" sz="2000" dirty="0">
                          <a:solidFill>
                            <a:schemeClr val="accent6"/>
                          </a:solidFill>
                        </a:rPr>
                        <a:t>Politician</a:t>
                      </a:r>
                      <a:endParaRPr lang="en-US" sz="2000" dirty="0">
                        <a:solidFill>
                          <a:schemeClr val="accent6"/>
                        </a:solidFill>
                      </a:endParaRPr>
                    </a:p>
                  </a:txBody>
                  <a:tcPr/>
                </a:tc>
                <a:tc>
                  <a:txBody>
                    <a:bodyPr/>
                    <a:lstStyle/>
                    <a:p>
                      <a:r>
                        <a:rPr lang="tr-TR" sz="2000" dirty="0">
                          <a:solidFill>
                            <a:schemeClr val="accent6"/>
                          </a:solidFill>
                        </a:rPr>
                        <a:t>Ramazan Güney</a:t>
                      </a:r>
                      <a:endParaRPr lang="en-US" sz="2000" dirty="0">
                        <a:solidFill>
                          <a:schemeClr val="accent6"/>
                        </a:solidFill>
                      </a:endParaRPr>
                    </a:p>
                  </a:txBody>
                  <a:tcPr/>
                </a:tc>
                <a:tc>
                  <a:txBody>
                    <a:bodyPr/>
                    <a:lstStyle/>
                    <a:p>
                      <a:r>
                        <a:rPr lang="tr-TR" sz="2000" dirty="0">
                          <a:solidFill>
                            <a:schemeClr val="accent6"/>
                          </a:solidFill>
                        </a:rPr>
                        <a:t>2 years 1 month</a:t>
                      </a:r>
                      <a:endParaRPr lang="en-US" sz="2000" dirty="0">
                        <a:solidFill>
                          <a:schemeClr val="accent6"/>
                        </a:solidFill>
                      </a:endParaRPr>
                    </a:p>
                  </a:txBody>
                  <a:tcPr/>
                </a:tc>
                <a:extLst>
                  <a:ext uri="{0D108BD9-81ED-4DB2-BD59-A6C34878D82A}">
                    <a16:rowId xmlns:a16="http://schemas.microsoft.com/office/drawing/2014/main" val="10002"/>
                  </a:ext>
                </a:extLst>
              </a:tr>
              <a:tr h="388471">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Selda Manduz</a:t>
                      </a:r>
                      <a:endParaRPr lang="en-US" sz="2000" dirty="0">
                        <a:solidFill>
                          <a:schemeClr val="accent6"/>
                        </a:solidFill>
                      </a:endParaRPr>
                    </a:p>
                  </a:txBody>
                  <a:tcPr/>
                </a:tc>
                <a:tc>
                  <a:txBody>
                    <a:bodyPr/>
                    <a:lstStyle/>
                    <a:p>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3"/>
                  </a:ext>
                </a:extLst>
              </a:tr>
              <a:tr h="388471">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Durket Süren</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4"/>
                  </a:ext>
                </a:extLst>
              </a:tr>
              <a:tr h="388471">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Zekine Türkeri</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5"/>
                  </a:ext>
                </a:extLst>
              </a:tr>
              <a:tr h="388471">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Çetin Yılmaz</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6"/>
                  </a:ext>
                </a:extLst>
              </a:tr>
              <a:tr h="388471">
                <a:tc>
                  <a:txBody>
                    <a:bodyPr/>
                    <a:lstStyle/>
                    <a:p>
                      <a:r>
                        <a:rPr lang="tr-TR" sz="2000" dirty="0">
                          <a:solidFill>
                            <a:schemeClr val="accent6"/>
                          </a:solidFill>
                        </a:rPr>
                        <a:t>Newpaper distributor</a:t>
                      </a:r>
                      <a:endParaRPr lang="en-US" sz="2000" dirty="0">
                        <a:solidFill>
                          <a:schemeClr val="accent6"/>
                        </a:solidFill>
                      </a:endParaRPr>
                    </a:p>
                  </a:txBody>
                  <a:tcPr/>
                </a:tc>
                <a:tc>
                  <a:txBody>
                    <a:bodyPr/>
                    <a:lstStyle/>
                    <a:p>
                      <a:r>
                        <a:rPr lang="tr-TR" sz="2000" dirty="0">
                          <a:solidFill>
                            <a:schemeClr val="accent6"/>
                          </a:solidFill>
                        </a:rPr>
                        <a:t>Ercan</a:t>
                      </a:r>
                      <a:r>
                        <a:rPr lang="tr-TR" sz="2000" baseline="0" dirty="0">
                          <a:solidFill>
                            <a:schemeClr val="accent6"/>
                          </a:solidFill>
                        </a:rPr>
                        <a:t> Yeltaş</a:t>
                      </a:r>
                      <a:endParaRPr lang="en-US" sz="2000" dirty="0">
                        <a:solidFill>
                          <a:schemeClr val="accent6"/>
                        </a:solidFill>
                      </a:endParaRPr>
                    </a:p>
                  </a:txBody>
                  <a:tcPr/>
                </a:tc>
                <a:tc>
                  <a:txBody>
                    <a:bodyPr/>
                    <a:lstStyle/>
                    <a:p>
                      <a:r>
                        <a:rPr lang="tr-TR" sz="2000" dirty="0">
                          <a:solidFill>
                            <a:schemeClr val="accent6"/>
                          </a:solidFill>
                        </a:rPr>
                        <a:t>7 months</a:t>
                      </a:r>
                      <a:r>
                        <a:rPr lang="tr-TR" sz="2000" baseline="0" dirty="0">
                          <a:solidFill>
                            <a:schemeClr val="accent6"/>
                          </a:solidFill>
                        </a:rPr>
                        <a:t> 15 days</a:t>
                      </a:r>
                      <a:endParaRPr lang="en-US" sz="2000" dirty="0">
                        <a:solidFill>
                          <a:schemeClr val="accent6"/>
                        </a:solidFill>
                      </a:endParaRPr>
                    </a:p>
                  </a:txBody>
                  <a:tcPr/>
                </a:tc>
                <a:extLst>
                  <a:ext uri="{0D108BD9-81ED-4DB2-BD59-A6C34878D82A}">
                    <a16:rowId xmlns:a16="http://schemas.microsoft.com/office/drawing/2014/main" val="10007"/>
                  </a:ext>
                </a:extLst>
              </a:tr>
              <a:tr h="388471">
                <a:tc>
                  <a:txBody>
                    <a:bodyPr/>
                    <a:lstStyle/>
                    <a:p>
                      <a:r>
                        <a:rPr lang="tr-TR" sz="2000" dirty="0">
                          <a:solidFill>
                            <a:schemeClr val="accent6"/>
                          </a:solidFill>
                        </a:rPr>
                        <a:t>Newspaper distributor</a:t>
                      </a:r>
                      <a:endParaRPr lang="en-US" sz="2000" dirty="0">
                        <a:solidFill>
                          <a:schemeClr val="accent6"/>
                        </a:solidFill>
                      </a:endParaRPr>
                    </a:p>
                  </a:txBody>
                  <a:tcPr/>
                </a:tc>
                <a:tc>
                  <a:txBody>
                    <a:bodyPr/>
                    <a:lstStyle/>
                    <a:p>
                      <a:r>
                        <a:rPr lang="tr-TR" sz="2000" dirty="0">
                          <a:solidFill>
                            <a:schemeClr val="accent6"/>
                          </a:solidFill>
                        </a:rPr>
                        <a:t>Veysi Altın</a:t>
                      </a:r>
                      <a:endParaRPr lang="en-US" sz="2000" dirty="0">
                        <a:solidFill>
                          <a:schemeClr val="accent6"/>
                        </a:solidFill>
                      </a:endParaRPr>
                    </a:p>
                  </a:txBody>
                  <a:tcPr/>
                </a:tc>
                <a:tc>
                  <a:txBody>
                    <a:bodyPr/>
                    <a:lstStyle/>
                    <a:p>
                      <a:r>
                        <a:rPr lang="tr-TR" sz="2000" dirty="0">
                          <a:solidFill>
                            <a:schemeClr val="accent6"/>
                          </a:solidFill>
                        </a:rPr>
                        <a:t>7 months 15 days</a:t>
                      </a:r>
                      <a:endParaRPr lang="en-US" sz="2000" dirty="0">
                        <a:solidFill>
                          <a:schemeClr val="accent6"/>
                        </a:solidFill>
                      </a:endParaRPr>
                    </a:p>
                  </a:txBody>
                  <a:tcPr/>
                </a:tc>
                <a:extLst>
                  <a:ext uri="{0D108BD9-81ED-4DB2-BD59-A6C34878D82A}">
                    <a16:rowId xmlns:a16="http://schemas.microsoft.com/office/drawing/2014/main" val="10008"/>
                  </a:ext>
                </a:extLst>
              </a:tr>
              <a:tr h="388471">
                <a:tc>
                  <a:txBody>
                    <a:bodyPr/>
                    <a:lstStyle/>
                    <a:p>
                      <a:r>
                        <a:rPr lang="tr-TR" sz="2000" dirty="0">
                          <a:solidFill>
                            <a:schemeClr val="accent6"/>
                          </a:solidFill>
                        </a:rPr>
                        <a:t>Press</a:t>
                      </a:r>
                      <a:r>
                        <a:rPr lang="tr-TR" sz="2000" baseline="0" dirty="0">
                          <a:solidFill>
                            <a:schemeClr val="accent6"/>
                          </a:solidFill>
                        </a:rPr>
                        <a:t> Consultant</a:t>
                      </a:r>
                      <a:endParaRPr lang="en-US" sz="2000" dirty="0">
                        <a:solidFill>
                          <a:schemeClr val="accent6"/>
                        </a:solidFill>
                      </a:endParaRPr>
                    </a:p>
                  </a:txBody>
                  <a:tcPr/>
                </a:tc>
                <a:tc>
                  <a:txBody>
                    <a:bodyPr/>
                    <a:lstStyle/>
                    <a:p>
                      <a:r>
                        <a:rPr lang="tr-TR" sz="2000" dirty="0">
                          <a:solidFill>
                            <a:schemeClr val="accent6"/>
                          </a:solidFill>
                        </a:rPr>
                        <a:t>Vedat Dağ</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txBody>
                  <a:tcPr/>
                </a:tc>
                <a:extLst>
                  <a:ext uri="{0D108BD9-81ED-4DB2-BD59-A6C34878D82A}">
                    <a16:rowId xmlns:a16="http://schemas.microsoft.com/office/drawing/2014/main" val="10009"/>
                  </a:ext>
                </a:extLst>
              </a:tr>
              <a:tr h="687294">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Abdurrahman Gök</a:t>
                      </a:r>
                      <a:endParaRPr lang="en-US" sz="200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dirty="0">
                          <a:solidFill>
                            <a:schemeClr val="accent6"/>
                          </a:solidFill>
                        </a:rPr>
                        <a:t>1 year 6 months 22 days</a:t>
                      </a:r>
                      <a:endParaRPr lang="en-US" sz="2000" dirty="0">
                        <a:solidFill>
                          <a:schemeClr val="accent6"/>
                        </a:solidFil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chemeClr val="accent6"/>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9456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685800"/>
            <a:ext cx="10087897" cy="4953000"/>
          </a:xfrm>
          <a:prstGeom prst="rect">
            <a:avLst/>
          </a:prstGeom>
          <a:noFill/>
          <a:ln>
            <a:noFill/>
          </a:ln>
        </p:spPr>
        <p:txBody>
          <a:bodyPr spcFirstLastPara="1" wrap="square" lIns="91425" tIns="45700" rIns="91425" bIns="45700" anchor="t" anchorCtr="0">
            <a:noAutofit/>
          </a:bodyPr>
          <a:lstStyle/>
          <a:p>
            <a:pPr fontAlgn="base"/>
            <a:r>
              <a:rPr lang="tr-TR" sz="2400" u="sng" dirty="0">
                <a:solidFill>
                  <a:schemeClr val="accent6"/>
                </a:solidFill>
              </a:rPr>
              <a:t>Öner and Türk Group of Cases</a:t>
            </a:r>
            <a:endParaRPr lang="en-US" sz="2400" u="sng" dirty="0">
              <a:solidFill>
                <a:schemeClr val="accent6"/>
              </a:solidFill>
            </a:endParaRPr>
          </a:p>
          <a:p>
            <a:pPr lvl="1" algn="just"/>
            <a:r>
              <a:rPr lang="en-US" sz="2400" b="1" i="0" dirty="0">
                <a:solidFill>
                  <a:schemeClr val="accent6"/>
                </a:solidFill>
              </a:rPr>
              <a:t>Article 215 of the Turkish Penal Code: </a:t>
            </a:r>
            <a:r>
              <a:rPr lang="en-US" sz="2400" i="0" dirty="0">
                <a:solidFill>
                  <a:schemeClr val="accent6"/>
                </a:solidFill>
              </a:rPr>
              <a:t>Praising an offense or an offender</a:t>
            </a:r>
          </a:p>
          <a:p>
            <a:pPr lvl="2" algn="just" fontAlgn="base"/>
            <a:r>
              <a:rPr lang="en-US" sz="2400" dirty="0">
                <a:solidFill>
                  <a:schemeClr val="accent6"/>
                </a:solidFill>
              </a:rPr>
              <a:t>The 2013 amendment to the Article 215 of the Turkish Penal Code has not solved the problems with the article and most importantly the problem of “</a:t>
            </a:r>
            <a:r>
              <a:rPr lang="en-US" sz="2400" dirty="0" err="1">
                <a:solidFill>
                  <a:schemeClr val="accent6"/>
                </a:solidFill>
              </a:rPr>
              <a:t>unforeseeability</a:t>
            </a:r>
            <a:r>
              <a:rPr lang="en-US" sz="2400" dirty="0">
                <a:solidFill>
                  <a:schemeClr val="accent6"/>
                </a:solidFill>
              </a:rPr>
              <a:t>” the Court had found in the case Yasin </a:t>
            </a:r>
            <a:r>
              <a:rPr lang="en-US" sz="2400" dirty="0" err="1">
                <a:solidFill>
                  <a:schemeClr val="accent6"/>
                </a:solidFill>
              </a:rPr>
              <a:t>Özdemir</a:t>
            </a:r>
            <a:r>
              <a:rPr lang="en-US" sz="2400" dirty="0">
                <a:solidFill>
                  <a:schemeClr val="accent6"/>
                </a:solidFill>
              </a:rPr>
              <a:t> v. Turkey. Individuals can still be charged and sentenced for their expressions which do not pose “an imminent and clear danger to public order.”</a:t>
            </a:r>
          </a:p>
          <a:p>
            <a:pPr lvl="2" algn="just" fontAlgn="base"/>
            <a:r>
              <a:rPr lang="en-US" sz="2400" dirty="0">
                <a:solidFill>
                  <a:schemeClr val="accent6"/>
                </a:solidFill>
              </a:rPr>
              <a:t>The lawsuit brought against journalist Cengiz </a:t>
            </a:r>
            <a:r>
              <a:rPr lang="en-US" sz="2400" dirty="0" err="1">
                <a:solidFill>
                  <a:schemeClr val="accent6"/>
                </a:solidFill>
              </a:rPr>
              <a:t>Çandar</a:t>
            </a:r>
            <a:r>
              <a:rPr lang="en-US" sz="2400" dirty="0">
                <a:solidFill>
                  <a:schemeClr val="accent6"/>
                </a:solidFill>
              </a:rPr>
              <a:t> and activist Kemal </a:t>
            </a:r>
            <a:r>
              <a:rPr lang="en-US" sz="2400" dirty="0" err="1">
                <a:solidFill>
                  <a:schemeClr val="accent6"/>
                </a:solidFill>
              </a:rPr>
              <a:t>Işıktaş</a:t>
            </a:r>
            <a:r>
              <a:rPr lang="en-US" sz="2400" dirty="0">
                <a:solidFill>
                  <a:schemeClr val="accent6"/>
                </a:solidFill>
              </a:rPr>
              <a:t> proves this point.</a:t>
            </a:r>
          </a:p>
          <a:p>
            <a:pPr lvl="2" algn="just" fontAlgn="base"/>
            <a:r>
              <a:rPr lang="en-US" sz="2400" dirty="0">
                <a:solidFill>
                  <a:schemeClr val="accent6"/>
                </a:solidFill>
              </a:rPr>
              <a:t>Indictment filed in 2020 cited social media posts shared in 2017 as evidence for the charges.</a:t>
            </a:r>
            <a:endParaRPr lang="en-US" sz="2400" i="0" dirty="0">
              <a:solidFill>
                <a:schemeClr val="accent6"/>
              </a:solidFill>
            </a:endParaRPr>
          </a:p>
          <a:p>
            <a:pPr lvl="1"/>
            <a:endParaRPr lang="tr-TR" sz="24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84573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685800"/>
            <a:ext cx="10087897" cy="4953000"/>
          </a:xfrm>
          <a:prstGeom prst="rect">
            <a:avLst/>
          </a:prstGeom>
          <a:noFill/>
          <a:ln>
            <a:noFill/>
          </a:ln>
        </p:spPr>
        <p:txBody>
          <a:bodyPr spcFirstLastPara="1" wrap="square" lIns="91425" tIns="45700" rIns="91425" bIns="45700" anchor="t" anchorCtr="0">
            <a:noAutofit/>
          </a:bodyPr>
          <a:lstStyle/>
          <a:p>
            <a:pPr fontAlgn="base"/>
            <a:r>
              <a:rPr lang="tr-TR" sz="2400" u="sng" dirty="0">
                <a:solidFill>
                  <a:schemeClr val="accent6"/>
                </a:solidFill>
              </a:rPr>
              <a:t>Öner and Türk Group of Cases</a:t>
            </a:r>
            <a:endParaRPr lang="en-US" sz="2400" u="sng" dirty="0">
              <a:solidFill>
                <a:schemeClr val="accent6"/>
              </a:solidFill>
            </a:endParaRPr>
          </a:p>
          <a:p>
            <a:pPr lvl="1" algn="just"/>
            <a:r>
              <a:rPr lang="en-US" sz="2400" b="1" i="0" dirty="0">
                <a:solidFill>
                  <a:schemeClr val="accent6"/>
                </a:solidFill>
              </a:rPr>
              <a:t>Article 21</a:t>
            </a:r>
            <a:r>
              <a:rPr lang="tr-TR" sz="2400" b="1" i="0" dirty="0">
                <a:solidFill>
                  <a:schemeClr val="accent6"/>
                </a:solidFill>
              </a:rPr>
              <a:t>6</a:t>
            </a:r>
            <a:r>
              <a:rPr lang="en-US" sz="2400" b="1" i="0" dirty="0">
                <a:solidFill>
                  <a:schemeClr val="accent6"/>
                </a:solidFill>
              </a:rPr>
              <a:t> of the Turkish Penal Code: </a:t>
            </a:r>
            <a:r>
              <a:rPr lang="en-US" sz="2400" i="0" dirty="0">
                <a:solidFill>
                  <a:schemeClr val="accent6"/>
                </a:solidFill>
              </a:rPr>
              <a:t>Provoking the public to hatred, hostility, denigrating a section of the public</a:t>
            </a:r>
          </a:p>
          <a:p>
            <a:pPr lvl="2" algn="just"/>
            <a:r>
              <a:rPr lang="en-US" sz="2400" dirty="0">
                <a:solidFill>
                  <a:schemeClr val="accent6"/>
                </a:solidFill>
              </a:rPr>
              <a:t>In their latest action plan, the authorities failed to inform the Committee about the progress or more appropriately the lack of progress regarding Article 216 of the Turkish Penal Code. </a:t>
            </a:r>
          </a:p>
          <a:p>
            <a:pPr lvl="2" algn="just"/>
            <a:r>
              <a:rPr lang="en-US" sz="2400" dirty="0">
                <a:solidFill>
                  <a:schemeClr val="accent6"/>
                </a:solidFill>
              </a:rPr>
              <a:t>The article, however, is used more and more to stifle freedom of expression.</a:t>
            </a:r>
          </a:p>
          <a:p>
            <a:pPr lvl="2" algn="just"/>
            <a:r>
              <a:rPr lang="en-US" sz="2400" dirty="0">
                <a:solidFill>
                  <a:schemeClr val="accent6"/>
                </a:solidFill>
              </a:rPr>
              <a:t>Examples of popstar </a:t>
            </a:r>
            <a:r>
              <a:rPr lang="en-US" sz="2400" dirty="0" err="1">
                <a:solidFill>
                  <a:schemeClr val="accent6"/>
                </a:solidFill>
              </a:rPr>
              <a:t>Gülşen</a:t>
            </a:r>
            <a:r>
              <a:rPr lang="en-US" sz="2400" dirty="0">
                <a:solidFill>
                  <a:schemeClr val="accent6"/>
                </a:solidFill>
              </a:rPr>
              <a:t> and journalist Mehmet </a:t>
            </a:r>
            <a:r>
              <a:rPr lang="en-US" sz="2400" dirty="0" err="1">
                <a:solidFill>
                  <a:schemeClr val="accent6"/>
                </a:solidFill>
              </a:rPr>
              <a:t>Güleş</a:t>
            </a:r>
            <a:r>
              <a:rPr lang="en-US" sz="2400" dirty="0">
                <a:solidFill>
                  <a:schemeClr val="accent6"/>
                </a:solidFill>
              </a:rPr>
              <a:t> demonstrate such tendency</a:t>
            </a:r>
          </a:p>
          <a:p>
            <a:pPr lvl="1"/>
            <a:endParaRPr lang="tr-TR" sz="24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421630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914400" y="533401"/>
            <a:ext cx="5943599" cy="2895600"/>
          </a:xfrm>
          <a:prstGeom prst="rect">
            <a:avLst/>
          </a:prstGeom>
          <a:noFill/>
          <a:ln>
            <a:noFill/>
          </a:ln>
        </p:spPr>
        <p:txBody>
          <a:bodyPr spcFirstLastPara="1" wrap="square" lIns="91425" tIns="45700" rIns="91425" bIns="45700" anchor="t" anchorCtr="0">
            <a:noAutofit/>
          </a:bodyPr>
          <a:lstStyle/>
          <a:p>
            <a:pPr fontAlgn="base"/>
            <a:r>
              <a:rPr lang="tr-TR" sz="2300" u="sng" dirty="0">
                <a:solidFill>
                  <a:schemeClr val="accent6"/>
                </a:solidFill>
              </a:rPr>
              <a:t>Öner and Türk Group of Cases</a:t>
            </a:r>
            <a:endParaRPr lang="en-US" sz="2300" u="sng" dirty="0">
              <a:solidFill>
                <a:schemeClr val="accent6"/>
              </a:solidFill>
            </a:endParaRPr>
          </a:p>
          <a:p>
            <a:pPr lvl="1"/>
            <a:r>
              <a:rPr lang="en-US" sz="2300" b="1" i="0" dirty="0">
                <a:solidFill>
                  <a:schemeClr val="accent6"/>
                </a:solidFill>
              </a:rPr>
              <a:t>Article 21</a:t>
            </a:r>
            <a:r>
              <a:rPr lang="tr-TR" sz="2300" b="1" i="0" dirty="0">
                <a:solidFill>
                  <a:schemeClr val="accent6"/>
                </a:solidFill>
              </a:rPr>
              <a:t>6</a:t>
            </a:r>
            <a:r>
              <a:rPr lang="en-US" sz="2300" b="1" i="0" dirty="0">
                <a:solidFill>
                  <a:schemeClr val="accent6"/>
                </a:solidFill>
              </a:rPr>
              <a:t> of the Turkish Penal Code: </a:t>
            </a:r>
            <a:r>
              <a:rPr lang="tr-TR" sz="2300" i="0" dirty="0">
                <a:solidFill>
                  <a:schemeClr val="accent6"/>
                </a:solidFill>
              </a:rPr>
              <a:t>P</a:t>
            </a:r>
            <a:r>
              <a:rPr lang="en-US" sz="2300" i="0" dirty="0" err="1">
                <a:solidFill>
                  <a:schemeClr val="accent6"/>
                </a:solidFill>
              </a:rPr>
              <a:t>rovoking</a:t>
            </a:r>
            <a:r>
              <a:rPr lang="en-US" sz="2300" i="0" dirty="0">
                <a:solidFill>
                  <a:schemeClr val="accent6"/>
                </a:solidFill>
              </a:rPr>
              <a:t> the public to hatred, hostility, denigrating a section of the public</a:t>
            </a:r>
            <a:endParaRPr lang="tr-TR" sz="2300" i="0" dirty="0">
              <a:solidFill>
                <a:schemeClr val="accent6"/>
              </a:solidFill>
            </a:endParaRPr>
          </a:p>
          <a:p>
            <a:pPr lvl="2"/>
            <a:r>
              <a:rPr lang="tr-TR" sz="2300" i="0" dirty="0">
                <a:solidFill>
                  <a:schemeClr val="accent6"/>
                </a:solidFill>
              </a:rPr>
              <a:t>On 25 Augusts 2022</a:t>
            </a:r>
            <a:r>
              <a:rPr lang="en-US" sz="2300" i="0" dirty="0">
                <a:solidFill>
                  <a:schemeClr val="accent6"/>
                </a:solidFill>
              </a:rPr>
              <a:t>, p</a:t>
            </a:r>
            <a:r>
              <a:rPr lang="tr-TR" sz="2300" i="0" dirty="0">
                <a:solidFill>
                  <a:schemeClr val="accent6"/>
                </a:solidFill>
              </a:rPr>
              <a:t>opstar Gülşen was arrested after an organized social media campaing and kept in pre-trial detention for 4 days</a:t>
            </a:r>
            <a:r>
              <a:rPr lang="en-US" sz="2300" i="0" dirty="0">
                <a:solidFill>
                  <a:schemeClr val="accent6"/>
                </a:solidFill>
              </a:rPr>
              <a:t>.</a:t>
            </a:r>
            <a:endParaRPr lang="tr-TR" sz="2300" i="0" dirty="0">
              <a:solidFill>
                <a:schemeClr val="accent6"/>
              </a:solidFill>
            </a:endParaRPr>
          </a:p>
          <a:p>
            <a:pPr lvl="2"/>
            <a:r>
              <a:rPr lang="tr-TR" sz="2300" dirty="0">
                <a:solidFill>
                  <a:schemeClr val="accent6"/>
                </a:solidFill>
              </a:rPr>
              <a:t>On 8 February 2023</a:t>
            </a:r>
            <a:r>
              <a:rPr lang="en-US" sz="2300" dirty="0">
                <a:solidFill>
                  <a:schemeClr val="accent6"/>
                </a:solidFill>
              </a:rPr>
              <a:t>, j</a:t>
            </a:r>
            <a:r>
              <a:rPr lang="tr-TR" sz="2300" dirty="0">
                <a:solidFill>
                  <a:schemeClr val="accent6"/>
                </a:solidFill>
              </a:rPr>
              <a:t>ournalist Mehmet Güleş </a:t>
            </a:r>
            <a:r>
              <a:rPr lang="en-US" sz="2300" dirty="0">
                <a:solidFill>
                  <a:schemeClr val="accent6"/>
                </a:solidFill>
              </a:rPr>
              <a:t>was taken </a:t>
            </a:r>
            <a:r>
              <a:rPr lang="tr-TR" sz="2300" dirty="0">
                <a:solidFill>
                  <a:schemeClr val="accent6"/>
                </a:solidFill>
              </a:rPr>
              <a:t>into police custody in Diyarbakır because of an interview with a search &amp; rescue volunteer.</a:t>
            </a:r>
            <a:endParaRPr lang="en-US" sz="230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0"/>
            <a:ext cx="4876800" cy="6096000"/>
          </a:xfrm>
          <a:prstGeom prst="rect">
            <a:avLst/>
          </a:prstGeom>
        </p:spPr>
      </p:pic>
    </p:spTree>
    <p:extLst>
      <p:ext uri="{BB962C8B-B14F-4D97-AF65-F5344CB8AC3E}">
        <p14:creationId xmlns:p14="http://schemas.microsoft.com/office/powerpoint/2010/main" val="29146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667419" y="609600"/>
            <a:ext cx="5272549" cy="3810000"/>
          </a:xfrm>
          <a:prstGeom prst="rect">
            <a:avLst/>
          </a:prstGeom>
          <a:noFill/>
          <a:ln>
            <a:noFill/>
          </a:ln>
        </p:spPr>
        <p:txBody>
          <a:bodyPr spcFirstLastPara="1" wrap="square" lIns="91425" tIns="45700" rIns="91425" bIns="45700" anchor="t" anchorCtr="0">
            <a:noAutofit/>
          </a:bodyPr>
          <a:lstStyle/>
          <a:p>
            <a:pPr fontAlgn="base"/>
            <a:r>
              <a:rPr lang="tr-TR" u="sng" dirty="0">
                <a:solidFill>
                  <a:schemeClr val="accent6"/>
                </a:solidFill>
              </a:rPr>
              <a:t>Nedim Şener Group of Cases</a:t>
            </a:r>
            <a:endParaRPr lang="en-US" u="sng" dirty="0">
              <a:solidFill>
                <a:schemeClr val="accent6"/>
              </a:solidFill>
            </a:endParaRPr>
          </a:p>
          <a:p>
            <a:pPr lvl="1" fontAlgn="base"/>
            <a:r>
              <a:rPr lang="tr-TR" i="0" dirty="0">
                <a:solidFill>
                  <a:schemeClr val="accent6"/>
                </a:solidFill>
              </a:rPr>
              <a:t>C</a:t>
            </a:r>
            <a:r>
              <a:rPr lang="en-US" i="0" dirty="0" err="1">
                <a:solidFill>
                  <a:schemeClr val="accent6"/>
                </a:solidFill>
              </a:rPr>
              <a:t>oncerns</a:t>
            </a:r>
            <a:r>
              <a:rPr lang="en-US" i="0" dirty="0">
                <a:solidFill>
                  <a:schemeClr val="accent6"/>
                </a:solidFill>
              </a:rPr>
              <a:t> pre-trial detention of journalists on serious charges </a:t>
            </a:r>
            <a:r>
              <a:rPr lang="tr-TR" i="0" dirty="0">
                <a:solidFill>
                  <a:schemeClr val="accent6"/>
                </a:solidFill>
              </a:rPr>
              <a:t>(</a:t>
            </a:r>
            <a:r>
              <a:rPr lang="en-US" i="0" dirty="0">
                <a:solidFill>
                  <a:schemeClr val="accent6"/>
                </a:solidFill>
              </a:rPr>
              <a:t>offenses against the </a:t>
            </a:r>
            <a:r>
              <a:rPr lang="tr-TR" i="0" dirty="0">
                <a:solidFill>
                  <a:schemeClr val="accent6"/>
                </a:solidFill>
              </a:rPr>
              <a:t>c</a:t>
            </a:r>
            <a:r>
              <a:rPr lang="en-US" i="0" dirty="0" err="1">
                <a:solidFill>
                  <a:schemeClr val="accent6"/>
                </a:solidFill>
              </a:rPr>
              <a:t>onstitutional</a:t>
            </a:r>
            <a:r>
              <a:rPr lang="en-US" i="0" dirty="0">
                <a:solidFill>
                  <a:schemeClr val="accent6"/>
                </a:solidFill>
              </a:rPr>
              <a:t> order and its functioning and establishing organizations for the purpose of committing crimes)</a:t>
            </a:r>
            <a:r>
              <a:rPr lang="tr-TR" i="0" dirty="0">
                <a:solidFill>
                  <a:schemeClr val="accent6"/>
                </a:solidFill>
              </a:rPr>
              <a:t> and as per </a:t>
            </a:r>
            <a:r>
              <a:rPr lang="en-US" i="0" dirty="0">
                <a:solidFill>
                  <a:schemeClr val="accent6"/>
                </a:solidFill>
              </a:rPr>
              <a:t>Article 100 of Code of Criminal Procedure </a:t>
            </a:r>
            <a:endParaRPr lang="tr-TR" i="0" dirty="0">
              <a:solidFill>
                <a:schemeClr val="accent6"/>
              </a:solidFill>
            </a:endParaRPr>
          </a:p>
          <a:p>
            <a:pPr lvl="2"/>
            <a:r>
              <a:rPr lang="tr-TR" sz="2000" dirty="0">
                <a:solidFill>
                  <a:schemeClr val="accent6"/>
                </a:solidFill>
              </a:rPr>
              <a:t>Currently at least </a:t>
            </a:r>
            <a:r>
              <a:rPr lang="tr-TR" sz="2000" b="1" dirty="0">
                <a:solidFill>
                  <a:schemeClr val="accent6"/>
                </a:solidFill>
              </a:rPr>
              <a:t>61</a:t>
            </a:r>
            <a:r>
              <a:rPr lang="tr-TR" sz="2000" dirty="0">
                <a:solidFill>
                  <a:schemeClr val="accent6"/>
                </a:solidFill>
              </a:rPr>
              <a:t> journalists in prison. </a:t>
            </a:r>
            <a:r>
              <a:rPr lang="tr-TR" sz="2000" b="1" dirty="0">
                <a:solidFill>
                  <a:schemeClr val="accent6"/>
                </a:solidFill>
              </a:rPr>
              <a:t>26 </a:t>
            </a:r>
            <a:r>
              <a:rPr lang="tr-TR" sz="2000" dirty="0">
                <a:solidFill>
                  <a:schemeClr val="accent6"/>
                </a:solidFill>
              </a:rPr>
              <a:t>out of 61 are in pre-trial detention.</a:t>
            </a:r>
          </a:p>
          <a:p>
            <a:pPr lvl="2"/>
            <a:r>
              <a:rPr lang="tr-TR" sz="2000" dirty="0">
                <a:solidFill>
                  <a:schemeClr val="accent6"/>
                </a:solidFill>
              </a:rPr>
              <a:t>Over the past 9 months</a:t>
            </a:r>
            <a:r>
              <a:rPr lang="en-US" sz="2000" dirty="0">
                <a:solidFill>
                  <a:schemeClr val="accent6"/>
                </a:solidFill>
              </a:rPr>
              <a:t>, </a:t>
            </a:r>
            <a:r>
              <a:rPr lang="tr-TR" sz="2000" dirty="0">
                <a:solidFill>
                  <a:schemeClr val="accent6"/>
                </a:solidFill>
              </a:rPr>
              <a:t>26 journalists have been arrested over the suspicion of «membership in a terrorist organization (Article 314 of TPC and Article 7-1 of ATL) </a:t>
            </a:r>
          </a:p>
          <a:p>
            <a:pPr lvl="1"/>
            <a:endParaRPr lang="tr-TR"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968" y="914400"/>
            <a:ext cx="6271260" cy="4343400"/>
          </a:xfrm>
          <a:prstGeom prst="rect">
            <a:avLst/>
          </a:prstGeom>
        </p:spPr>
      </p:pic>
    </p:spTree>
    <p:extLst>
      <p:ext uri="{BB962C8B-B14F-4D97-AF65-F5344CB8AC3E}">
        <p14:creationId xmlns:p14="http://schemas.microsoft.com/office/powerpoint/2010/main" val="203699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56851" y="609600"/>
            <a:ext cx="10087897" cy="4953000"/>
          </a:xfrm>
          <a:prstGeom prst="rect">
            <a:avLst/>
          </a:prstGeom>
          <a:noFill/>
          <a:ln>
            <a:noFill/>
          </a:ln>
        </p:spPr>
        <p:txBody>
          <a:bodyPr spcFirstLastPara="1" wrap="square" lIns="91425" tIns="45700" rIns="91425" bIns="45700" anchor="t" anchorCtr="0">
            <a:noAutofit/>
          </a:bodyPr>
          <a:lstStyle/>
          <a:p>
            <a:pPr fontAlgn="base"/>
            <a:r>
              <a:rPr lang="tr-TR" sz="2500" u="sng" dirty="0">
                <a:solidFill>
                  <a:schemeClr val="accent6"/>
                </a:solidFill>
              </a:rPr>
              <a:t>Nedim Şener Group of Cases</a:t>
            </a:r>
            <a:endParaRPr lang="en-US" sz="2500" u="sng" dirty="0">
              <a:solidFill>
                <a:schemeClr val="accent6"/>
              </a:solidFill>
            </a:endParaRPr>
          </a:p>
          <a:p>
            <a:pPr lvl="1" fontAlgn="base"/>
            <a:r>
              <a:rPr lang="tr-TR" sz="2500" i="0" dirty="0">
                <a:solidFill>
                  <a:schemeClr val="accent6"/>
                </a:solidFill>
              </a:rPr>
              <a:t>On 16 June 2022</a:t>
            </a:r>
            <a:r>
              <a:rPr lang="en-US" sz="2500" i="0" dirty="0">
                <a:solidFill>
                  <a:schemeClr val="accent6"/>
                </a:solidFill>
              </a:rPr>
              <a:t>,</a:t>
            </a:r>
            <a:r>
              <a:rPr lang="tr-TR" sz="2500" i="0" dirty="0">
                <a:solidFill>
                  <a:schemeClr val="accent6"/>
                </a:solidFill>
              </a:rPr>
              <a:t> 16 journalists arrested in Diyarbakır</a:t>
            </a:r>
          </a:p>
          <a:p>
            <a:pPr lvl="1" fontAlgn="base"/>
            <a:endParaRPr lang="tr-TR" sz="2500" dirty="0">
              <a:solidFill>
                <a:schemeClr val="accent6"/>
              </a:solidFill>
            </a:endParaRPr>
          </a:p>
          <a:p>
            <a:pPr lvl="1"/>
            <a:endParaRPr lang="tr-TR" sz="25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89219"/>
            <a:ext cx="9906000" cy="4267200"/>
          </a:xfrm>
          <a:prstGeom prst="rect">
            <a:avLst/>
          </a:prstGeom>
        </p:spPr>
      </p:pic>
    </p:spTree>
    <p:extLst>
      <p:ext uri="{BB962C8B-B14F-4D97-AF65-F5344CB8AC3E}">
        <p14:creationId xmlns:p14="http://schemas.microsoft.com/office/powerpoint/2010/main" val="368041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533400"/>
            <a:ext cx="10087897" cy="4953000"/>
          </a:xfrm>
          <a:prstGeom prst="rect">
            <a:avLst/>
          </a:prstGeom>
          <a:noFill/>
          <a:ln>
            <a:noFill/>
          </a:ln>
        </p:spPr>
        <p:txBody>
          <a:bodyPr spcFirstLastPara="1" wrap="square" lIns="91425" tIns="45700" rIns="91425" bIns="45700" anchor="t" anchorCtr="0">
            <a:noAutofit/>
          </a:bodyPr>
          <a:lstStyle/>
          <a:p>
            <a:pPr fontAlgn="base"/>
            <a:r>
              <a:rPr lang="tr-TR" sz="2500" u="sng" dirty="0">
                <a:solidFill>
                  <a:schemeClr val="accent6"/>
                </a:solidFill>
              </a:rPr>
              <a:t>Nedim Şener Group of Cases</a:t>
            </a:r>
            <a:endParaRPr lang="en-US" sz="2500" u="sng" dirty="0">
              <a:solidFill>
                <a:schemeClr val="accent6"/>
              </a:solidFill>
            </a:endParaRPr>
          </a:p>
          <a:p>
            <a:pPr lvl="1" fontAlgn="base"/>
            <a:r>
              <a:rPr lang="tr-TR" sz="2500" i="0" dirty="0">
                <a:solidFill>
                  <a:schemeClr val="accent6"/>
                </a:solidFill>
              </a:rPr>
              <a:t>On </a:t>
            </a:r>
            <a:r>
              <a:rPr lang="en-US" sz="2500" i="0" dirty="0">
                <a:solidFill>
                  <a:schemeClr val="accent6"/>
                </a:solidFill>
              </a:rPr>
              <a:t>29</a:t>
            </a:r>
            <a:r>
              <a:rPr lang="tr-TR" sz="2500" i="0" dirty="0">
                <a:solidFill>
                  <a:schemeClr val="accent6"/>
                </a:solidFill>
              </a:rPr>
              <a:t> </a:t>
            </a:r>
            <a:r>
              <a:rPr lang="en-US" sz="2500" i="0" dirty="0">
                <a:solidFill>
                  <a:schemeClr val="accent6"/>
                </a:solidFill>
              </a:rPr>
              <a:t>October</a:t>
            </a:r>
            <a:r>
              <a:rPr lang="tr-TR" sz="2500" i="0" dirty="0">
                <a:solidFill>
                  <a:schemeClr val="accent6"/>
                </a:solidFill>
              </a:rPr>
              <a:t> 2022</a:t>
            </a:r>
            <a:r>
              <a:rPr lang="en-US" sz="2500" i="0" dirty="0">
                <a:solidFill>
                  <a:schemeClr val="accent6"/>
                </a:solidFill>
              </a:rPr>
              <a:t>,</a:t>
            </a:r>
            <a:r>
              <a:rPr lang="tr-TR" sz="2500" i="0" dirty="0">
                <a:solidFill>
                  <a:schemeClr val="accent6"/>
                </a:solidFill>
              </a:rPr>
              <a:t> </a:t>
            </a:r>
            <a:r>
              <a:rPr lang="en-US" sz="2500" i="0" dirty="0">
                <a:solidFill>
                  <a:schemeClr val="accent6"/>
                </a:solidFill>
              </a:rPr>
              <a:t>9</a:t>
            </a:r>
            <a:r>
              <a:rPr lang="tr-TR" sz="2500" i="0" dirty="0">
                <a:solidFill>
                  <a:schemeClr val="accent6"/>
                </a:solidFill>
              </a:rPr>
              <a:t> journalists arrested in </a:t>
            </a:r>
            <a:r>
              <a:rPr lang="en-US" sz="2500" i="0" dirty="0">
                <a:solidFill>
                  <a:schemeClr val="accent6"/>
                </a:solidFill>
              </a:rPr>
              <a:t>Ankara</a:t>
            </a:r>
            <a:endParaRPr lang="tr-TR" sz="2500" i="0" dirty="0">
              <a:solidFill>
                <a:schemeClr val="accent6"/>
              </a:solidFill>
            </a:endParaRPr>
          </a:p>
          <a:p>
            <a:pPr lvl="1" fontAlgn="base"/>
            <a:endParaRPr lang="tr-TR" sz="2500" dirty="0">
              <a:solidFill>
                <a:schemeClr val="accent6"/>
              </a:solidFill>
            </a:endParaRPr>
          </a:p>
          <a:p>
            <a:pPr lvl="1"/>
            <a:endParaRPr lang="tr-TR" sz="25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0200"/>
            <a:ext cx="5791200" cy="4267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600200"/>
            <a:ext cx="5715000" cy="4267200"/>
          </a:xfrm>
          <a:prstGeom prst="rect">
            <a:avLst/>
          </a:prstGeom>
        </p:spPr>
      </p:pic>
    </p:spTree>
    <p:extLst>
      <p:ext uri="{BB962C8B-B14F-4D97-AF65-F5344CB8AC3E}">
        <p14:creationId xmlns:p14="http://schemas.microsoft.com/office/powerpoint/2010/main" val="156589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1371600" y="457201"/>
            <a:ext cx="9601200" cy="762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chemeClr val="accent6"/>
              </a:buClr>
              <a:buSzPts val="3200"/>
              <a:buFont typeface="Libre Franklin"/>
              <a:buNone/>
            </a:pPr>
            <a:r>
              <a:rPr lang="tr-TR" sz="3200" b="1" dirty="0">
                <a:solidFill>
                  <a:schemeClr val="accent6"/>
                </a:solidFill>
              </a:rPr>
              <a:t>Groups of cases</a:t>
            </a:r>
            <a:br>
              <a:rPr lang="en-US" sz="3200" b="1" dirty="0">
                <a:solidFill>
                  <a:schemeClr val="accent6"/>
                </a:solidFill>
              </a:rPr>
            </a:br>
            <a:endParaRPr sz="3000" b="1" i="1" dirty="0"/>
          </a:p>
        </p:txBody>
      </p:sp>
      <p:sp>
        <p:nvSpPr>
          <p:cNvPr id="161" name="Google Shape;161;p1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graphicFrame>
        <p:nvGraphicFramePr>
          <p:cNvPr id="162" name="Google Shape;162;p19"/>
          <p:cNvGraphicFramePr/>
          <p:nvPr>
            <p:extLst>
              <p:ext uri="{D42A27DB-BD31-4B8C-83A1-F6EECF244321}">
                <p14:modId xmlns:p14="http://schemas.microsoft.com/office/powerpoint/2010/main" val="334039646"/>
              </p:ext>
            </p:extLst>
          </p:nvPr>
        </p:nvGraphicFramePr>
        <p:xfrm>
          <a:off x="1447800" y="1066800"/>
          <a:ext cx="9829800" cy="3901440"/>
        </p:xfrm>
        <a:graphic>
          <a:graphicData uri="http://schemas.openxmlformats.org/drawingml/2006/table">
            <a:tbl>
              <a:tblPr firstRow="1" bandRow="1">
                <a:noFill/>
                <a:tableStyleId>{30DE3F32-91D5-4EE6-9A0B-1AFF72A511F7}</a:tableStyleId>
              </a:tblPr>
              <a:tblGrid>
                <a:gridCol w="1272200">
                  <a:extLst>
                    <a:ext uri="{9D8B030D-6E8A-4147-A177-3AD203B41FA5}">
                      <a16:colId xmlns:a16="http://schemas.microsoft.com/office/drawing/2014/main" val="20000"/>
                    </a:ext>
                  </a:extLst>
                </a:gridCol>
                <a:gridCol w="20673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39350">
                  <a:extLst>
                    <a:ext uri="{9D8B030D-6E8A-4147-A177-3AD203B41FA5}">
                      <a16:colId xmlns:a16="http://schemas.microsoft.com/office/drawing/2014/main" val="20003"/>
                    </a:ext>
                  </a:extLst>
                </a:gridCol>
                <a:gridCol w="3150700">
                  <a:extLst>
                    <a:ext uri="{9D8B030D-6E8A-4147-A177-3AD203B41FA5}">
                      <a16:colId xmlns:a16="http://schemas.microsoft.com/office/drawing/2014/main" val="20004"/>
                    </a:ext>
                  </a:extLst>
                </a:gridCol>
              </a:tblGrid>
              <a:tr h="568950">
                <a:tc>
                  <a:txBody>
                    <a:bodyPr/>
                    <a:lstStyle/>
                    <a:p>
                      <a:pPr marL="0" marR="0" lvl="0" indent="0" algn="l" rtl="0">
                        <a:spcBef>
                          <a:spcPts val="0"/>
                        </a:spcBef>
                        <a:spcAft>
                          <a:spcPts val="0"/>
                        </a:spcAft>
                        <a:buNone/>
                      </a:pPr>
                      <a:r>
                        <a:rPr lang="tr-TR" sz="1400" u="none" strike="noStrike" cap="none" dirty="0"/>
                        <a:t>Application</a:t>
                      </a:r>
                      <a:r>
                        <a:rPr lang="en-US" sz="1400" u="none" strike="noStrike" cap="none" dirty="0"/>
                        <a:t> no.</a:t>
                      </a:r>
                      <a:endParaRPr sz="1400" dirty="0"/>
                    </a:p>
                  </a:txBody>
                  <a:tcPr marL="91450" marR="91450" marT="45725" marB="45725"/>
                </a:tc>
                <a:tc>
                  <a:txBody>
                    <a:bodyPr/>
                    <a:lstStyle/>
                    <a:p>
                      <a:pPr marL="0" marR="0" lvl="0" indent="0" algn="l" rtl="0">
                        <a:spcBef>
                          <a:spcPts val="0"/>
                        </a:spcBef>
                        <a:spcAft>
                          <a:spcPts val="0"/>
                        </a:spcAft>
                        <a:buNone/>
                      </a:pPr>
                      <a:r>
                        <a:rPr lang="tr-TR" sz="1400" dirty="0"/>
                        <a:t>Group of cases</a:t>
                      </a:r>
                      <a:endParaRPr sz="1400" dirty="0"/>
                    </a:p>
                  </a:txBody>
                  <a:tcPr marL="91450" marR="91450" marT="45725" marB="45725"/>
                </a:tc>
                <a:tc>
                  <a:txBody>
                    <a:bodyPr/>
                    <a:lstStyle/>
                    <a:p>
                      <a:pPr marL="0" marR="0" lvl="0" indent="0" algn="l" rtl="0">
                        <a:spcBef>
                          <a:spcPts val="0"/>
                        </a:spcBef>
                        <a:spcAft>
                          <a:spcPts val="0"/>
                        </a:spcAft>
                        <a:buNone/>
                      </a:pPr>
                      <a:r>
                        <a:rPr lang="tr-TR" sz="1400" dirty="0"/>
                        <a:t>Judgment Date</a:t>
                      </a:r>
                      <a:r>
                        <a:rPr lang="en-US" sz="1400" dirty="0"/>
                        <a:t> </a:t>
                      </a:r>
                      <a:endParaRPr dirty="0"/>
                    </a:p>
                    <a:p>
                      <a:pPr marL="0" marR="0" lvl="0" indent="0" algn="l" rtl="0">
                        <a:spcBef>
                          <a:spcPts val="0"/>
                        </a:spcBef>
                        <a:spcAft>
                          <a:spcPts val="0"/>
                        </a:spcAft>
                        <a:buNone/>
                      </a:pPr>
                      <a:r>
                        <a:rPr lang="en-US" sz="1400" dirty="0"/>
                        <a:t>(</a:t>
                      </a:r>
                      <a:r>
                        <a:rPr lang="tr-TR" sz="1400" dirty="0"/>
                        <a:t>leading</a:t>
                      </a:r>
                      <a:r>
                        <a:rPr lang="tr-TR" sz="1400" baseline="0" dirty="0"/>
                        <a:t> case</a:t>
                      </a:r>
                      <a:r>
                        <a:rPr lang="en-US" sz="1400" dirty="0"/>
                        <a:t>)</a:t>
                      </a:r>
                      <a:endParaRPr sz="1400" dirty="0"/>
                    </a:p>
                  </a:txBody>
                  <a:tcPr marL="91450" marR="91450" marT="45725" marB="45725"/>
                </a:tc>
                <a:tc>
                  <a:txBody>
                    <a:bodyPr/>
                    <a:lstStyle/>
                    <a:p>
                      <a:pPr marL="0" marR="0" lvl="0" indent="0" algn="l" rtl="0">
                        <a:spcBef>
                          <a:spcPts val="0"/>
                        </a:spcBef>
                        <a:spcAft>
                          <a:spcPts val="0"/>
                        </a:spcAft>
                        <a:buNone/>
                      </a:pPr>
                      <a:r>
                        <a:rPr lang="tr-TR" sz="1400" dirty="0"/>
                        <a:t>Finalization date</a:t>
                      </a:r>
                      <a:r>
                        <a:rPr lang="en-US" sz="1400" dirty="0"/>
                        <a:t> </a:t>
                      </a:r>
                      <a:endParaRPr dirty="0"/>
                    </a:p>
                    <a:p>
                      <a:pPr marL="0" marR="0" lvl="0" indent="0" algn="l" rtl="0">
                        <a:spcBef>
                          <a:spcPts val="0"/>
                        </a:spcBef>
                        <a:spcAft>
                          <a:spcPts val="0"/>
                        </a:spcAft>
                        <a:buNone/>
                      </a:pPr>
                      <a:r>
                        <a:rPr lang="en-US" sz="1400" dirty="0"/>
                        <a:t>(</a:t>
                      </a:r>
                      <a:r>
                        <a:rPr lang="tr-TR" sz="1400" dirty="0"/>
                        <a:t>leading case</a:t>
                      </a:r>
                      <a:r>
                        <a:rPr lang="en-US" sz="1400" dirty="0"/>
                        <a:t>)</a:t>
                      </a:r>
                      <a:endParaRPr sz="1400" dirty="0"/>
                    </a:p>
                  </a:txBody>
                  <a:tcPr marL="91450" marR="91450" marT="45725" marB="45725"/>
                </a:tc>
                <a:tc>
                  <a:txBody>
                    <a:bodyPr/>
                    <a:lstStyle/>
                    <a:p>
                      <a:pPr marL="0" marR="0" lvl="0" indent="0" algn="l" rtl="0">
                        <a:spcBef>
                          <a:spcPts val="0"/>
                        </a:spcBef>
                        <a:spcAft>
                          <a:spcPts val="0"/>
                        </a:spcAft>
                        <a:buNone/>
                      </a:pPr>
                      <a:r>
                        <a:rPr lang="tr-TR" sz="1400" dirty="0"/>
                        <a:t>Source of violation /</a:t>
                      </a:r>
                      <a:r>
                        <a:rPr lang="tr-TR" sz="1400" baseline="0" dirty="0"/>
                        <a:t> the violation</a:t>
                      </a:r>
                      <a:endParaRPr sz="1400" dirty="0"/>
                    </a:p>
                  </a:txBody>
                  <a:tcPr marL="91450" marR="91450" marT="45725" marB="45725"/>
                </a:tc>
                <a:extLst>
                  <a:ext uri="{0D108BD9-81ED-4DB2-BD59-A6C34878D82A}">
                    <a16:rowId xmlns:a16="http://schemas.microsoft.com/office/drawing/2014/main" val="10000"/>
                  </a:ext>
                </a:extLst>
              </a:tr>
              <a:tr h="568950">
                <a:tc>
                  <a:txBody>
                    <a:bodyPr/>
                    <a:lstStyle/>
                    <a:p>
                      <a:pPr marL="0" marR="0" lvl="0" indent="0" algn="l" rtl="0">
                        <a:spcBef>
                          <a:spcPts val="0"/>
                        </a:spcBef>
                        <a:spcAft>
                          <a:spcPts val="0"/>
                        </a:spcAft>
                        <a:buNone/>
                      </a:pPr>
                      <a:r>
                        <a:rPr lang="en-US" sz="1400">
                          <a:solidFill>
                            <a:schemeClr val="accent6"/>
                          </a:solidFill>
                        </a:rPr>
                        <a:t>27520/07</a:t>
                      </a:r>
                      <a:endParaRPr/>
                    </a:p>
                  </a:txBody>
                  <a:tcPr marL="91450" marR="91450" marT="45725" marB="45725"/>
                </a:tc>
                <a:tc>
                  <a:txBody>
                    <a:bodyPr/>
                    <a:lstStyle/>
                    <a:p>
                      <a:pPr marL="0" marR="0" lvl="0" indent="0" algn="l" rtl="0">
                        <a:spcBef>
                          <a:spcPts val="0"/>
                        </a:spcBef>
                        <a:spcAft>
                          <a:spcPts val="0"/>
                        </a:spcAft>
                        <a:buNone/>
                      </a:pPr>
                      <a:r>
                        <a:rPr lang="en-US" sz="1400" b="0" u="none" strike="noStrike" dirty="0" err="1">
                          <a:solidFill>
                            <a:schemeClr val="accent6"/>
                          </a:solidFill>
                        </a:rPr>
                        <a:t>Altuğ</a:t>
                      </a:r>
                      <a:r>
                        <a:rPr lang="en-US" sz="1400" b="0" u="none" strike="noStrike" dirty="0">
                          <a:solidFill>
                            <a:schemeClr val="accent6"/>
                          </a:solidFill>
                        </a:rPr>
                        <a:t> </a:t>
                      </a:r>
                      <a:r>
                        <a:rPr lang="en-US" sz="1400" b="0" u="none" strike="noStrike" dirty="0" err="1">
                          <a:solidFill>
                            <a:schemeClr val="accent6"/>
                          </a:solidFill>
                        </a:rPr>
                        <a:t>Taner</a:t>
                      </a:r>
                      <a:r>
                        <a:rPr lang="en-US" sz="1400" b="0" u="none" strike="noStrike" dirty="0">
                          <a:solidFill>
                            <a:schemeClr val="accent6"/>
                          </a:solidFill>
                        </a:rPr>
                        <a:t> </a:t>
                      </a:r>
                      <a:r>
                        <a:rPr lang="en-US" sz="1400" b="0" u="none" strike="noStrike" dirty="0" err="1">
                          <a:solidFill>
                            <a:schemeClr val="accent6"/>
                          </a:solidFill>
                        </a:rPr>
                        <a:t>Akçam</a:t>
                      </a:r>
                      <a:r>
                        <a:rPr lang="en-US" sz="1400" b="0" u="none" strike="noStrike" dirty="0">
                          <a:solidFill>
                            <a:schemeClr val="accent6"/>
                          </a:solidFill>
                        </a:rPr>
                        <a:t> </a:t>
                      </a:r>
                      <a:r>
                        <a:rPr lang="tr-TR" sz="1400" b="0" u="none" strike="noStrike" dirty="0">
                          <a:solidFill>
                            <a:schemeClr val="accent6"/>
                          </a:solidFill>
                        </a:rPr>
                        <a:t>Group</a:t>
                      </a:r>
                      <a:endParaRPr sz="1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1400">
                          <a:solidFill>
                            <a:schemeClr val="accent6"/>
                          </a:solidFill>
                        </a:rPr>
                        <a:t>25/10/2011</a:t>
                      </a:r>
                      <a:endParaRPr/>
                    </a:p>
                  </a:txBody>
                  <a:tcPr marL="91450" marR="91450" marT="45725" marB="45725"/>
                </a:tc>
                <a:tc>
                  <a:txBody>
                    <a:bodyPr/>
                    <a:lstStyle/>
                    <a:p>
                      <a:pPr marL="0" marR="0" lvl="0" indent="0" algn="l" rtl="0">
                        <a:spcBef>
                          <a:spcPts val="0"/>
                        </a:spcBef>
                        <a:spcAft>
                          <a:spcPts val="0"/>
                        </a:spcAft>
                        <a:buNone/>
                      </a:pPr>
                      <a:r>
                        <a:rPr lang="en-US" sz="1400">
                          <a:solidFill>
                            <a:schemeClr val="accent6"/>
                          </a:solidFill>
                        </a:rPr>
                        <a:t>25/01/2012</a:t>
                      </a:r>
                      <a:endParaRPr/>
                    </a:p>
                  </a:txBody>
                  <a:tcPr marL="91450" marR="91450" marT="45725" marB="45725"/>
                </a:tc>
                <a:tc>
                  <a:txBody>
                    <a:bodyPr/>
                    <a:lstStyle/>
                    <a:p>
                      <a:pPr marL="0" marR="0" lvl="0" indent="0" algn="l" rtl="0">
                        <a:spcBef>
                          <a:spcPts val="0"/>
                        </a:spcBef>
                        <a:spcAft>
                          <a:spcPts val="0"/>
                        </a:spcAft>
                        <a:buNone/>
                      </a:pPr>
                      <a:r>
                        <a:rPr lang="tr-TR" sz="1400" dirty="0">
                          <a:solidFill>
                            <a:schemeClr val="accent6"/>
                          </a:solidFill>
                        </a:rPr>
                        <a:t>TPC Article</a:t>
                      </a:r>
                      <a:r>
                        <a:rPr lang="en-US" sz="1400" dirty="0">
                          <a:solidFill>
                            <a:schemeClr val="accent6"/>
                          </a:solidFill>
                        </a:rPr>
                        <a:t> 301</a:t>
                      </a:r>
                      <a:r>
                        <a:rPr lang="tr-TR" sz="1400" baseline="0" dirty="0">
                          <a:solidFill>
                            <a:schemeClr val="accent6"/>
                          </a:solidFill>
                        </a:rPr>
                        <a:t> / </a:t>
                      </a:r>
                      <a:r>
                        <a:rPr lang="en-US" sz="1400" dirty="0">
                          <a:solidFill>
                            <a:schemeClr val="accent6"/>
                          </a:solidFill>
                        </a:rPr>
                        <a:t>(</a:t>
                      </a:r>
                      <a:r>
                        <a:rPr lang="tr-TR" sz="1400" dirty="0">
                          <a:solidFill>
                            <a:schemeClr val="accent6"/>
                          </a:solidFill>
                        </a:rPr>
                        <a:t>Article</a:t>
                      </a:r>
                      <a:r>
                        <a:rPr lang="en-US" sz="1400" dirty="0">
                          <a:solidFill>
                            <a:schemeClr val="accent6"/>
                          </a:solidFill>
                        </a:rPr>
                        <a:t> 10 </a:t>
                      </a:r>
                      <a:r>
                        <a:rPr lang="tr-TR" sz="1400" dirty="0">
                          <a:solidFill>
                            <a:schemeClr val="accent6"/>
                          </a:solidFill>
                        </a:rPr>
                        <a:t>of the Convention</a:t>
                      </a:r>
                      <a:r>
                        <a:rPr lang="en-US" sz="1400" dirty="0">
                          <a:solidFill>
                            <a:schemeClr val="accent6"/>
                          </a:solidFill>
                        </a:rPr>
                        <a:t>)</a:t>
                      </a:r>
                      <a:endParaRPr sz="1400" dirty="0">
                        <a:solidFill>
                          <a:schemeClr val="accent6"/>
                        </a:solidFill>
                      </a:endParaRPr>
                    </a:p>
                  </a:txBody>
                  <a:tcPr marL="91450" marR="91450" marT="45725" marB="45725"/>
                </a:tc>
                <a:extLst>
                  <a:ext uri="{0D108BD9-81ED-4DB2-BD59-A6C34878D82A}">
                    <a16:rowId xmlns:a16="http://schemas.microsoft.com/office/drawing/2014/main" val="10001"/>
                  </a:ext>
                </a:extLst>
              </a:tr>
              <a:tr h="568950">
                <a:tc>
                  <a:txBody>
                    <a:bodyPr/>
                    <a:lstStyle/>
                    <a:p>
                      <a:pPr marL="0" marR="0" lvl="0" indent="0" algn="l" rtl="0">
                        <a:spcBef>
                          <a:spcPts val="0"/>
                        </a:spcBef>
                        <a:spcAft>
                          <a:spcPts val="0"/>
                        </a:spcAft>
                        <a:buNone/>
                      </a:pPr>
                      <a:r>
                        <a:rPr lang="en-US" sz="1400" b="0" u="none" strike="noStrike">
                          <a:solidFill>
                            <a:schemeClr val="accent6"/>
                          </a:solidFill>
                        </a:rPr>
                        <a:t>75510/01</a:t>
                      </a:r>
                      <a:endParaRPr sz="1400" i="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1400" b="0" u="none" strike="noStrike" dirty="0" err="1">
                          <a:solidFill>
                            <a:schemeClr val="accent6"/>
                          </a:solidFill>
                        </a:rPr>
                        <a:t>Artun</a:t>
                      </a:r>
                      <a:r>
                        <a:rPr lang="en-US" sz="1400" b="0" u="none" strike="noStrike" dirty="0">
                          <a:solidFill>
                            <a:schemeClr val="accent6"/>
                          </a:solidFill>
                        </a:rPr>
                        <a:t> </a:t>
                      </a:r>
                      <a:r>
                        <a:rPr lang="tr-TR" sz="1400" b="0" u="none" strike="noStrike" dirty="0">
                          <a:solidFill>
                            <a:schemeClr val="accent6"/>
                          </a:solidFill>
                        </a:rPr>
                        <a:t>and</a:t>
                      </a:r>
                      <a:r>
                        <a:rPr lang="en-US" sz="1400" b="0" u="none" strike="noStrike" dirty="0">
                          <a:solidFill>
                            <a:schemeClr val="accent6"/>
                          </a:solidFill>
                        </a:rPr>
                        <a:t> </a:t>
                      </a:r>
                      <a:r>
                        <a:rPr lang="en-US" sz="1400" b="0" u="none" strike="noStrike" dirty="0" err="1">
                          <a:solidFill>
                            <a:schemeClr val="accent6"/>
                          </a:solidFill>
                        </a:rPr>
                        <a:t>Güvener</a:t>
                      </a:r>
                      <a:r>
                        <a:rPr lang="en-US" sz="1400" b="0" u="none" strike="noStrike" dirty="0">
                          <a:solidFill>
                            <a:schemeClr val="accent6"/>
                          </a:solidFill>
                        </a:rPr>
                        <a:t> </a:t>
                      </a:r>
                      <a:r>
                        <a:rPr lang="tr-TR" sz="1400" b="0" u="none" strike="noStrike" dirty="0">
                          <a:solidFill>
                            <a:schemeClr val="accent6"/>
                          </a:solidFill>
                        </a:rPr>
                        <a:t>Group</a:t>
                      </a:r>
                      <a:endParaRPr sz="1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1400" dirty="0">
                          <a:solidFill>
                            <a:schemeClr val="accent6"/>
                          </a:solidFill>
                        </a:rPr>
                        <a:t>26/06/2007</a:t>
                      </a:r>
                      <a:endParaRPr dirty="0"/>
                    </a:p>
                  </a:txBody>
                  <a:tcPr marL="91450" marR="91450" marT="45725" marB="45725"/>
                </a:tc>
                <a:tc>
                  <a:txBody>
                    <a:bodyPr/>
                    <a:lstStyle/>
                    <a:p>
                      <a:pPr marL="0" marR="0" lvl="0" indent="0" algn="l" rtl="0">
                        <a:spcBef>
                          <a:spcPts val="0"/>
                        </a:spcBef>
                        <a:spcAft>
                          <a:spcPts val="0"/>
                        </a:spcAft>
                        <a:buNone/>
                      </a:pPr>
                      <a:r>
                        <a:rPr lang="en-US" sz="1400">
                          <a:solidFill>
                            <a:schemeClr val="accent6"/>
                          </a:solidFill>
                        </a:rPr>
                        <a:t>26/09/2007</a:t>
                      </a:r>
                      <a:endParaRPr/>
                    </a:p>
                  </a:txBody>
                  <a:tcPr marL="91450" marR="91450" marT="45725" marB="45725"/>
                </a:tc>
                <a:tc>
                  <a:txBody>
                    <a:bodyPr/>
                    <a:lstStyle/>
                    <a:p>
                      <a:pPr marL="0" marR="0" lvl="0" indent="0" algn="l" rtl="0">
                        <a:spcBef>
                          <a:spcPts val="0"/>
                        </a:spcBef>
                        <a:spcAft>
                          <a:spcPts val="0"/>
                        </a:spcAft>
                        <a:buNone/>
                      </a:pPr>
                      <a:r>
                        <a:rPr lang="tr-TR" sz="1400" dirty="0">
                          <a:solidFill>
                            <a:schemeClr val="accent6"/>
                          </a:solidFill>
                        </a:rPr>
                        <a:t>TPC Articles </a:t>
                      </a:r>
                      <a:r>
                        <a:rPr lang="en-US" sz="1400" dirty="0">
                          <a:solidFill>
                            <a:schemeClr val="accent6"/>
                          </a:solidFill>
                        </a:rPr>
                        <a:t>125 </a:t>
                      </a:r>
                      <a:r>
                        <a:rPr lang="tr-TR" sz="1400" dirty="0">
                          <a:solidFill>
                            <a:schemeClr val="accent6"/>
                          </a:solidFill>
                        </a:rPr>
                        <a:t>and</a:t>
                      </a:r>
                      <a:r>
                        <a:rPr lang="en-US" sz="1400" dirty="0">
                          <a:solidFill>
                            <a:schemeClr val="accent6"/>
                          </a:solidFill>
                        </a:rPr>
                        <a:t> 299 </a:t>
                      </a:r>
                      <a:r>
                        <a:rPr lang="tr-TR" sz="1400" dirty="0">
                          <a:solidFill>
                            <a:schemeClr val="accent6"/>
                          </a:solidFill>
                        </a:rPr>
                        <a:t>/ </a:t>
                      </a:r>
                      <a:r>
                        <a:rPr lang="en-US" sz="1400" dirty="0">
                          <a:solidFill>
                            <a:schemeClr val="accent6"/>
                          </a:solidFill>
                        </a:rPr>
                        <a:t>(</a:t>
                      </a:r>
                      <a:r>
                        <a:rPr lang="tr-TR" sz="1400" dirty="0">
                          <a:solidFill>
                            <a:schemeClr val="accent6"/>
                          </a:solidFill>
                        </a:rPr>
                        <a:t>Article</a:t>
                      </a:r>
                      <a:r>
                        <a:rPr lang="en-US" sz="1400" dirty="0">
                          <a:solidFill>
                            <a:schemeClr val="accent6"/>
                          </a:solidFill>
                        </a:rPr>
                        <a:t> 10 </a:t>
                      </a:r>
                      <a:r>
                        <a:rPr lang="tr-TR" sz="1400" dirty="0">
                          <a:solidFill>
                            <a:schemeClr val="accent6"/>
                          </a:solidFill>
                        </a:rPr>
                        <a:t>of the Convention</a:t>
                      </a:r>
                      <a:r>
                        <a:rPr lang="en-US" sz="1400" dirty="0">
                          <a:solidFill>
                            <a:schemeClr val="accent6"/>
                          </a:solidFill>
                        </a:rPr>
                        <a:t>)</a:t>
                      </a:r>
                      <a:endParaRPr sz="1400" dirty="0">
                        <a:solidFill>
                          <a:schemeClr val="accent6"/>
                        </a:solidFill>
                      </a:endParaRPr>
                    </a:p>
                  </a:txBody>
                  <a:tcPr marL="91450" marR="91450" marT="45725" marB="45725"/>
                </a:tc>
                <a:extLst>
                  <a:ext uri="{0D108BD9-81ED-4DB2-BD59-A6C34878D82A}">
                    <a16:rowId xmlns:a16="http://schemas.microsoft.com/office/drawing/2014/main" val="10002"/>
                  </a:ext>
                </a:extLst>
              </a:tr>
              <a:tr h="568950">
                <a:tc>
                  <a:txBody>
                    <a:bodyPr/>
                    <a:lstStyle/>
                    <a:p>
                      <a:pPr marL="0" marR="0" lvl="0" indent="0" algn="l" rtl="0">
                        <a:spcBef>
                          <a:spcPts val="0"/>
                        </a:spcBef>
                        <a:spcAft>
                          <a:spcPts val="0"/>
                        </a:spcAft>
                        <a:buNone/>
                      </a:pPr>
                      <a:r>
                        <a:rPr lang="en-US" sz="1400">
                          <a:solidFill>
                            <a:schemeClr val="accent6"/>
                          </a:solidFill>
                        </a:rPr>
                        <a:t>41226/09</a:t>
                      </a:r>
                      <a:endParaRPr/>
                    </a:p>
                  </a:txBody>
                  <a:tcPr marL="91450" marR="91450" marT="45725" marB="45725"/>
                </a:tc>
                <a:tc>
                  <a:txBody>
                    <a:bodyPr/>
                    <a:lstStyle/>
                    <a:p>
                      <a:pPr marL="0" marR="0" lvl="0" indent="0" algn="l" rtl="0">
                        <a:spcBef>
                          <a:spcPts val="0"/>
                        </a:spcBef>
                        <a:spcAft>
                          <a:spcPts val="0"/>
                        </a:spcAft>
                        <a:buNone/>
                      </a:pPr>
                      <a:r>
                        <a:rPr lang="en-US" sz="1400" dirty="0" err="1">
                          <a:solidFill>
                            <a:schemeClr val="accent6"/>
                          </a:solidFill>
                        </a:rPr>
                        <a:t>Işıkırık</a:t>
                      </a:r>
                      <a:r>
                        <a:rPr lang="en-US" sz="1400" dirty="0">
                          <a:solidFill>
                            <a:schemeClr val="accent6"/>
                          </a:solidFill>
                        </a:rPr>
                        <a:t> </a:t>
                      </a:r>
                      <a:r>
                        <a:rPr lang="tr-TR" sz="1400" dirty="0">
                          <a:solidFill>
                            <a:schemeClr val="accent6"/>
                          </a:solidFill>
                        </a:rPr>
                        <a:t>Group</a:t>
                      </a:r>
                      <a:endParaRPr sz="1400" i="1"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1400" dirty="0">
                          <a:solidFill>
                            <a:schemeClr val="accent6"/>
                          </a:solidFill>
                        </a:rPr>
                        <a:t>14/11/2017</a:t>
                      </a:r>
                      <a:endParaRPr dirty="0"/>
                    </a:p>
                  </a:txBody>
                  <a:tcPr marL="91450" marR="91450" marT="45725" marB="45725"/>
                </a:tc>
                <a:tc>
                  <a:txBody>
                    <a:bodyPr/>
                    <a:lstStyle/>
                    <a:p>
                      <a:pPr marL="0" marR="0" lvl="0" indent="0" algn="l" rtl="0">
                        <a:spcBef>
                          <a:spcPts val="0"/>
                        </a:spcBef>
                        <a:spcAft>
                          <a:spcPts val="0"/>
                        </a:spcAft>
                        <a:buNone/>
                      </a:pPr>
                      <a:r>
                        <a:rPr lang="en-US" sz="1400">
                          <a:solidFill>
                            <a:schemeClr val="accent6"/>
                          </a:solidFill>
                        </a:rPr>
                        <a:t>09/04/2018</a:t>
                      </a:r>
                      <a:endParaRPr/>
                    </a:p>
                  </a:txBody>
                  <a:tcPr marL="91450" marR="91450" marT="45725" marB="45725"/>
                </a:tc>
                <a:tc>
                  <a:txBody>
                    <a:bodyPr/>
                    <a:lstStyle/>
                    <a:p>
                      <a:pPr marL="0" marR="0" lvl="0" indent="0" algn="l" rtl="0">
                        <a:lnSpc>
                          <a:spcPct val="100000"/>
                        </a:lnSpc>
                        <a:spcBef>
                          <a:spcPts val="0"/>
                        </a:spcBef>
                        <a:spcAft>
                          <a:spcPts val="0"/>
                        </a:spcAft>
                        <a:buClr>
                          <a:schemeClr val="accent6"/>
                        </a:buClr>
                        <a:buSzPts val="1400"/>
                        <a:buFont typeface="Libre Franklin"/>
                        <a:buNone/>
                      </a:pPr>
                      <a:r>
                        <a:rPr lang="tr-TR" sz="1400" dirty="0">
                          <a:solidFill>
                            <a:schemeClr val="accent6"/>
                          </a:solidFill>
                        </a:rPr>
                        <a:t>TPC Article</a:t>
                      </a:r>
                      <a:r>
                        <a:rPr lang="en-US" sz="1400" dirty="0">
                          <a:solidFill>
                            <a:schemeClr val="accent6"/>
                          </a:solidFill>
                        </a:rPr>
                        <a:t> 220/6- 7 </a:t>
                      </a:r>
                      <a:r>
                        <a:rPr lang="tr-TR" sz="1400" dirty="0">
                          <a:solidFill>
                            <a:schemeClr val="accent6"/>
                          </a:solidFill>
                        </a:rPr>
                        <a:t>/</a:t>
                      </a:r>
                      <a:r>
                        <a:rPr lang="en-US" sz="1400" dirty="0">
                          <a:solidFill>
                            <a:schemeClr val="accent6"/>
                          </a:solidFill>
                        </a:rPr>
                        <a:t> (</a:t>
                      </a:r>
                      <a:r>
                        <a:rPr lang="tr-TR" sz="1400" dirty="0">
                          <a:solidFill>
                            <a:schemeClr val="accent6"/>
                          </a:solidFill>
                        </a:rPr>
                        <a:t>Articles</a:t>
                      </a:r>
                      <a:r>
                        <a:rPr lang="en-US" sz="1400" dirty="0">
                          <a:solidFill>
                            <a:schemeClr val="accent6"/>
                          </a:solidFill>
                        </a:rPr>
                        <a:t> 10</a:t>
                      </a:r>
                      <a:r>
                        <a:rPr lang="tr-TR" sz="1400" dirty="0">
                          <a:solidFill>
                            <a:schemeClr val="accent6"/>
                          </a:solidFill>
                        </a:rPr>
                        <a:t> and 11</a:t>
                      </a:r>
                      <a:r>
                        <a:rPr lang="en-US" sz="1400" dirty="0">
                          <a:solidFill>
                            <a:schemeClr val="accent6"/>
                          </a:solidFill>
                        </a:rPr>
                        <a:t> </a:t>
                      </a:r>
                      <a:r>
                        <a:rPr lang="tr-TR" sz="1400" dirty="0">
                          <a:solidFill>
                            <a:schemeClr val="accent6"/>
                          </a:solidFill>
                        </a:rPr>
                        <a:t>of the Convention</a:t>
                      </a:r>
                      <a:r>
                        <a:rPr lang="en-US" sz="1400" dirty="0">
                          <a:solidFill>
                            <a:schemeClr val="accent6"/>
                          </a:solidFill>
                        </a:rPr>
                        <a:t>)</a:t>
                      </a:r>
                      <a:endParaRPr sz="1400" dirty="0">
                        <a:solidFill>
                          <a:schemeClr val="accent6"/>
                        </a:solidFill>
                      </a:endParaRPr>
                    </a:p>
                    <a:p>
                      <a:pPr marL="0" marR="0" lvl="0" indent="0" algn="l" rtl="0">
                        <a:spcBef>
                          <a:spcPts val="0"/>
                        </a:spcBef>
                        <a:spcAft>
                          <a:spcPts val="0"/>
                        </a:spcAft>
                        <a:buNone/>
                      </a:pPr>
                      <a:endParaRPr sz="1400" dirty="0">
                        <a:solidFill>
                          <a:schemeClr val="accent6"/>
                        </a:solidFill>
                      </a:endParaRPr>
                    </a:p>
                  </a:txBody>
                  <a:tcPr marL="91450" marR="91450" marT="45725" marB="45725"/>
                </a:tc>
                <a:extLst>
                  <a:ext uri="{0D108BD9-81ED-4DB2-BD59-A6C34878D82A}">
                    <a16:rowId xmlns:a16="http://schemas.microsoft.com/office/drawing/2014/main" val="10003"/>
                  </a:ext>
                </a:extLst>
              </a:tr>
              <a:tr h="568950">
                <a:tc>
                  <a:txBody>
                    <a:bodyPr/>
                    <a:lstStyle/>
                    <a:p>
                      <a:pPr marL="0" marR="0" lvl="0" indent="0" algn="l" rtl="0">
                        <a:spcBef>
                          <a:spcPts val="0"/>
                        </a:spcBef>
                        <a:spcAft>
                          <a:spcPts val="0"/>
                        </a:spcAft>
                        <a:buNone/>
                      </a:pPr>
                      <a:r>
                        <a:rPr lang="en-US" sz="1400">
                          <a:solidFill>
                            <a:schemeClr val="accent6"/>
                          </a:solidFill>
                        </a:rPr>
                        <a:t>38270/11</a:t>
                      </a:r>
                      <a:endParaRPr/>
                    </a:p>
                  </a:txBody>
                  <a:tcPr marL="91450" marR="91450" marT="45725" marB="45725"/>
                </a:tc>
                <a:tc>
                  <a:txBody>
                    <a:bodyPr/>
                    <a:lstStyle/>
                    <a:p>
                      <a:pPr marL="0" marR="0" lvl="0" indent="0" algn="l" rtl="0">
                        <a:spcBef>
                          <a:spcPts val="0"/>
                        </a:spcBef>
                        <a:spcAft>
                          <a:spcPts val="0"/>
                        </a:spcAft>
                        <a:buNone/>
                      </a:pPr>
                      <a:r>
                        <a:rPr lang="en-US" sz="1400" dirty="0" err="1">
                          <a:solidFill>
                            <a:schemeClr val="accent6"/>
                          </a:solidFill>
                        </a:rPr>
                        <a:t>Nedim</a:t>
                      </a:r>
                      <a:r>
                        <a:rPr lang="en-US" sz="1400" dirty="0">
                          <a:solidFill>
                            <a:schemeClr val="accent6"/>
                          </a:solidFill>
                        </a:rPr>
                        <a:t> </a:t>
                      </a:r>
                      <a:r>
                        <a:rPr lang="en-US" sz="1400" dirty="0" err="1">
                          <a:solidFill>
                            <a:schemeClr val="accent6"/>
                          </a:solidFill>
                        </a:rPr>
                        <a:t>Şener</a:t>
                      </a:r>
                      <a:r>
                        <a:rPr lang="en-US" sz="1400" dirty="0">
                          <a:solidFill>
                            <a:schemeClr val="accent6"/>
                          </a:solidFill>
                        </a:rPr>
                        <a:t> Gr</a:t>
                      </a:r>
                      <a:r>
                        <a:rPr lang="tr-TR" sz="1400" dirty="0">
                          <a:solidFill>
                            <a:schemeClr val="accent6"/>
                          </a:solidFill>
                        </a:rPr>
                        <a:t>oup</a:t>
                      </a:r>
                      <a:endParaRPr sz="1400" i="1"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1400">
                          <a:solidFill>
                            <a:schemeClr val="accent6"/>
                          </a:solidFill>
                        </a:rPr>
                        <a:t>08/07/2014</a:t>
                      </a:r>
                      <a:endParaRPr/>
                    </a:p>
                  </a:txBody>
                  <a:tcPr marL="91450" marR="91450" marT="45725" marB="45725"/>
                </a:tc>
                <a:tc>
                  <a:txBody>
                    <a:bodyPr/>
                    <a:lstStyle/>
                    <a:p>
                      <a:pPr marL="0" marR="0" lvl="0" indent="0" algn="l" rtl="0">
                        <a:spcBef>
                          <a:spcPts val="0"/>
                        </a:spcBef>
                        <a:spcAft>
                          <a:spcPts val="0"/>
                        </a:spcAft>
                        <a:buNone/>
                      </a:pPr>
                      <a:r>
                        <a:rPr lang="en-US" sz="1400">
                          <a:solidFill>
                            <a:schemeClr val="accent6"/>
                          </a:solidFill>
                        </a:rPr>
                        <a:t>08/10/2014</a:t>
                      </a:r>
                      <a:endParaRPr/>
                    </a:p>
                  </a:txBody>
                  <a:tcPr marL="91450" marR="91450" marT="45725" marB="45725"/>
                </a:tc>
                <a:tc>
                  <a:txBody>
                    <a:bodyPr/>
                    <a:lstStyle/>
                    <a:p>
                      <a:pPr marL="0" marR="0" lvl="0" indent="0" algn="l" rtl="0">
                        <a:lnSpc>
                          <a:spcPct val="100000"/>
                        </a:lnSpc>
                        <a:spcBef>
                          <a:spcPts val="0"/>
                        </a:spcBef>
                        <a:spcAft>
                          <a:spcPts val="0"/>
                        </a:spcAft>
                        <a:buClr>
                          <a:schemeClr val="accent6"/>
                        </a:buClr>
                        <a:buSzPts val="1400"/>
                        <a:buFont typeface="Libre Franklin"/>
                        <a:buNone/>
                      </a:pPr>
                      <a:r>
                        <a:rPr lang="tr-TR" sz="1400" dirty="0">
                          <a:solidFill>
                            <a:schemeClr val="accent6"/>
                          </a:solidFill>
                        </a:rPr>
                        <a:t>CCP Article</a:t>
                      </a:r>
                      <a:r>
                        <a:rPr lang="en-US" sz="1400" dirty="0">
                          <a:solidFill>
                            <a:schemeClr val="accent6"/>
                          </a:solidFill>
                        </a:rPr>
                        <a:t> 100 </a:t>
                      </a:r>
                      <a:r>
                        <a:rPr lang="tr-TR" sz="1400" dirty="0">
                          <a:solidFill>
                            <a:schemeClr val="accent6"/>
                          </a:solidFill>
                        </a:rPr>
                        <a:t>/ </a:t>
                      </a:r>
                      <a:r>
                        <a:rPr lang="en-US" sz="1400" dirty="0">
                          <a:solidFill>
                            <a:schemeClr val="accent6"/>
                          </a:solidFill>
                        </a:rPr>
                        <a:t>(A</a:t>
                      </a:r>
                      <a:r>
                        <a:rPr lang="tr-TR" sz="1400" dirty="0">
                          <a:solidFill>
                            <a:schemeClr val="accent6"/>
                          </a:solidFill>
                        </a:rPr>
                        <a:t>rticles</a:t>
                      </a:r>
                      <a:r>
                        <a:rPr lang="en-US" sz="1400" dirty="0">
                          <a:solidFill>
                            <a:schemeClr val="accent6"/>
                          </a:solidFill>
                        </a:rPr>
                        <a:t> 5 </a:t>
                      </a:r>
                      <a:r>
                        <a:rPr lang="tr-TR" sz="1400" dirty="0">
                          <a:solidFill>
                            <a:schemeClr val="accent6"/>
                          </a:solidFill>
                        </a:rPr>
                        <a:t>and</a:t>
                      </a:r>
                      <a:r>
                        <a:rPr lang="en-US" sz="1400" dirty="0">
                          <a:solidFill>
                            <a:schemeClr val="accent6"/>
                          </a:solidFill>
                        </a:rPr>
                        <a:t> 10</a:t>
                      </a:r>
                      <a:r>
                        <a:rPr lang="tr-TR" sz="1400" dirty="0">
                          <a:solidFill>
                            <a:schemeClr val="accent6"/>
                          </a:solidFill>
                        </a:rPr>
                        <a:t> of the Convention</a:t>
                      </a:r>
                      <a:r>
                        <a:rPr lang="en-US" sz="1400" dirty="0">
                          <a:solidFill>
                            <a:schemeClr val="accent6"/>
                          </a:solidFill>
                        </a:rPr>
                        <a:t>)</a:t>
                      </a:r>
                      <a:endParaRPr sz="1400" dirty="0">
                        <a:solidFill>
                          <a:schemeClr val="accent6"/>
                        </a:solidFill>
                      </a:endParaRPr>
                    </a:p>
                    <a:p>
                      <a:pPr marL="0" marR="0" lvl="0" indent="0" algn="l" rtl="0">
                        <a:spcBef>
                          <a:spcPts val="0"/>
                        </a:spcBef>
                        <a:spcAft>
                          <a:spcPts val="0"/>
                        </a:spcAft>
                        <a:buNone/>
                      </a:pPr>
                      <a:endParaRPr sz="1400" dirty="0">
                        <a:solidFill>
                          <a:schemeClr val="accent6"/>
                        </a:solidFill>
                      </a:endParaRPr>
                    </a:p>
                  </a:txBody>
                  <a:tcPr marL="91450" marR="91450" marT="45725" marB="45725"/>
                </a:tc>
                <a:extLst>
                  <a:ext uri="{0D108BD9-81ED-4DB2-BD59-A6C34878D82A}">
                    <a16:rowId xmlns:a16="http://schemas.microsoft.com/office/drawing/2014/main" val="10004"/>
                  </a:ext>
                </a:extLst>
              </a:tr>
              <a:tr h="568950">
                <a:tc>
                  <a:txBody>
                    <a:bodyPr/>
                    <a:lstStyle/>
                    <a:p>
                      <a:pPr marL="0" marR="0" lvl="0" indent="0" algn="l" rtl="0">
                        <a:spcBef>
                          <a:spcPts val="0"/>
                        </a:spcBef>
                        <a:spcAft>
                          <a:spcPts val="0"/>
                        </a:spcAft>
                        <a:buNone/>
                      </a:pPr>
                      <a:r>
                        <a:rPr lang="en-US" sz="1400">
                          <a:solidFill>
                            <a:schemeClr val="accent6"/>
                          </a:solidFill>
                        </a:rPr>
                        <a:t>51962/12</a:t>
                      </a:r>
                      <a:endParaRPr/>
                    </a:p>
                  </a:txBody>
                  <a:tcPr marL="91450" marR="91450" marT="45725" marB="45725"/>
                </a:tc>
                <a:tc>
                  <a:txBody>
                    <a:bodyPr/>
                    <a:lstStyle/>
                    <a:p>
                      <a:pPr marL="0" marR="0" lvl="0" indent="0" algn="l" rtl="0">
                        <a:spcBef>
                          <a:spcPts val="0"/>
                        </a:spcBef>
                        <a:spcAft>
                          <a:spcPts val="0"/>
                        </a:spcAft>
                        <a:buNone/>
                      </a:pPr>
                      <a:r>
                        <a:rPr lang="en-US" sz="1400" dirty="0" err="1">
                          <a:solidFill>
                            <a:schemeClr val="accent6"/>
                          </a:solidFill>
                        </a:rPr>
                        <a:t>Öner</a:t>
                      </a:r>
                      <a:r>
                        <a:rPr lang="en-US" sz="1400" dirty="0">
                          <a:solidFill>
                            <a:schemeClr val="accent6"/>
                          </a:solidFill>
                        </a:rPr>
                        <a:t> </a:t>
                      </a:r>
                      <a:r>
                        <a:rPr lang="tr-TR" sz="1400" dirty="0">
                          <a:solidFill>
                            <a:schemeClr val="accent6"/>
                          </a:solidFill>
                        </a:rPr>
                        <a:t>and</a:t>
                      </a:r>
                      <a:r>
                        <a:rPr lang="en-US" sz="1400" dirty="0">
                          <a:solidFill>
                            <a:schemeClr val="accent6"/>
                          </a:solidFill>
                        </a:rPr>
                        <a:t> </a:t>
                      </a:r>
                      <a:r>
                        <a:rPr lang="en-US" sz="1400" dirty="0" err="1">
                          <a:solidFill>
                            <a:schemeClr val="accent6"/>
                          </a:solidFill>
                        </a:rPr>
                        <a:t>Türk</a:t>
                      </a:r>
                      <a:r>
                        <a:rPr lang="en-US" sz="1400" dirty="0">
                          <a:solidFill>
                            <a:schemeClr val="accent6"/>
                          </a:solidFill>
                        </a:rPr>
                        <a:t> </a:t>
                      </a:r>
                      <a:r>
                        <a:rPr lang="tr-TR" sz="1400" dirty="0">
                          <a:solidFill>
                            <a:schemeClr val="accent6"/>
                          </a:solidFill>
                        </a:rPr>
                        <a:t>Group</a:t>
                      </a:r>
                      <a:endParaRPr sz="1400" i="1"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1400" dirty="0">
                          <a:solidFill>
                            <a:schemeClr val="accent6"/>
                          </a:solidFill>
                        </a:rPr>
                        <a:t>31/03/2015</a:t>
                      </a:r>
                      <a:endParaRPr dirty="0"/>
                    </a:p>
                  </a:txBody>
                  <a:tcPr marL="91450" marR="91450" marT="45725" marB="45725"/>
                </a:tc>
                <a:tc>
                  <a:txBody>
                    <a:bodyPr/>
                    <a:lstStyle/>
                    <a:p>
                      <a:pPr marL="0" marR="0" lvl="0" indent="0" algn="l" rtl="0">
                        <a:spcBef>
                          <a:spcPts val="0"/>
                        </a:spcBef>
                        <a:spcAft>
                          <a:spcPts val="0"/>
                        </a:spcAft>
                        <a:buNone/>
                      </a:pPr>
                      <a:r>
                        <a:rPr lang="en-US" sz="1400" dirty="0">
                          <a:solidFill>
                            <a:schemeClr val="accent6"/>
                          </a:solidFill>
                        </a:rPr>
                        <a:t>30/06/2015</a:t>
                      </a:r>
                      <a:endParaRPr dirty="0"/>
                    </a:p>
                  </a:txBody>
                  <a:tcPr marL="91450" marR="91450" marT="45725" marB="45725"/>
                </a:tc>
                <a:tc>
                  <a:txBody>
                    <a:bodyPr/>
                    <a:lstStyle/>
                    <a:p>
                      <a:pPr marL="0" marR="0" lvl="0" indent="0" algn="l" rtl="0">
                        <a:lnSpc>
                          <a:spcPct val="100000"/>
                        </a:lnSpc>
                        <a:spcBef>
                          <a:spcPts val="0"/>
                        </a:spcBef>
                        <a:spcAft>
                          <a:spcPts val="0"/>
                        </a:spcAft>
                        <a:buClr>
                          <a:schemeClr val="accent6"/>
                        </a:buClr>
                        <a:buSzPts val="1400"/>
                        <a:buFont typeface="Libre Franklin"/>
                        <a:buNone/>
                      </a:pPr>
                      <a:r>
                        <a:rPr lang="tr-TR" sz="1400" dirty="0">
                          <a:solidFill>
                            <a:schemeClr val="accent6"/>
                          </a:solidFill>
                        </a:rPr>
                        <a:t>ATL Articles</a:t>
                      </a:r>
                      <a:r>
                        <a:rPr lang="en-US" sz="1400" dirty="0">
                          <a:solidFill>
                            <a:schemeClr val="accent6"/>
                          </a:solidFill>
                        </a:rPr>
                        <a:t> 6</a:t>
                      </a:r>
                      <a:r>
                        <a:rPr lang="tr-TR" sz="1400" dirty="0">
                          <a:solidFill>
                            <a:schemeClr val="accent6"/>
                          </a:solidFill>
                        </a:rPr>
                        <a:t>-</a:t>
                      </a:r>
                      <a:r>
                        <a:rPr lang="en-US" sz="1400" dirty="0">
                          <a:solidFill>
                            <a:schemeClr val="accent6"/>
                          </a:solidFill>
                        </a:rPr>
                        <a:t>2, 7</a:t>
                      </a:r>
                      <a:r>
                        <a:rPr lang="tr-TR" sz="1400" dirty="0">
                          <a:solidFill>
                            <a:schemeClr val="accent6"/>
                          </a:solidFill>
                        </a:rPr>
                        <a:t>-</a:t>
                      </a:r>
                      <a:r>
                        <a:rPr lang="en-US" sz="1400" dirty="0">
                          <a:solidFill>
                            <a:schemeClr val="accent6"/>
                          </a:solidFill>
                        </a:rPr>
                        <a:t>2</a:t>
                      </a:r>
                      <a:r>
                        <a:rPr lang="tr-TR" sz="1400" dirty="0">
                          <a:solidFill>
                            <a:schemeClr val="accent6"/>
                          </a:solidFill>
                        </a:rPr>
                        <a:t> &amp;</a:t>
                      </a:r>
                      <a:r>
                        <a:rPr lang="en-US" sz="1400" dirty="0">
                          <a:solidFill>
                            <a:schemeClr val="accent6"/>
                          </a:solidFill>
                        </a:rPr>
                        <a:t> </a:t>
                      </a:r>
                      <a:r>
                        <a:rPr lang="tr-TR" sz="1400" dirty="0">
                          <a:solidFill>
                            <a:schemeClr val="accent6"/>
                          </a:solidFill>
                        </a:rPr>
                        <a:t>TPC</a:t>
                      </a:r>
                      <a:r>
                        <a:rPr lang="en-US" sz="1400" dirty="0">
                          <a:solidFill>
                            <a:schemeClr val="accent6"/>
                          </a:solidFill>
                        </a:rPr>
                        <a:t> </a:t>
                      </a:r>
                      <a:r>
                        <a:rPr lang="tr-TR" sz="1400" dirty="0">
                          <a:solidFill>
                            <a:schemeClr val="accent6"/>
                          </a:solidFill>
                        </a:rPr>
                        <a:t>Articles </a:t>
                      </a:r>
                      <a:r>
                        <a:rPr lang="en-US" sz="1400" dirty="0">
                          <a:solidFill>
                            <a:schemeClr val="accent6"/>
                          </a:solidFill>
                        </a:rPr>
                        <a:t>215, 216</a:t>
                      </a:r>
                      <a:r>
                        <a:rPr lang="tr-TR" sz="1400" dirty="0">
                          <a:solidFill>
                            <a:schemeClr val="accent6"/>
                          </a:solidFill>
                        </a:rPr>
                        <a:t> /</a:t>
                      </a:r>
                      <a:r>
                        <a:rPr lang="en-US" sz="1400" dirty="0">
                          <a:solidFill>
                            <a:schemeClr val="accent6"/>
                          </a:solidFill>
                        </a:rPr>
                        <a:t> (</a:t>
                      </a:r>
                      <a:r>
                        <a:rPr lang="tr-TR" sz="1400" dirty="0">
                          <a:solidFill>
                            <a:schemeClr val="accent6"/>
                          </a:solidFill>
                        </a:rPr>
                        <a:t>Article</a:t>
                      </a:r>
                      <a:r>
                        <a:rPr lang="en-US" sz="1400" dirty="0">
                          <a:solidFill>
                            <a:schemeClr val="accent6"/>
                          </a:solidFill>
                        </a:rPr>
                        <a:t> 10 </a:t>
                      </a:r>
                      <a:r>
                        <a:rPr lang="tr-TR" sz="1400" dirty="0">
                          <a:solidFill>
                            <a:schemeClr val="accent6"/>
                          </a:solidFill>
                        </a:rPr>
                        <a:t>of the Convention</a:t>
                      </a:r>
                      <a:r>
                        <a:rPr lang="en-US" sz="1400" dirty="0">
                          <a:solidFill>
                            <a:schemeClr val="accent6"/>
                          </a:solidFill>
                        </a:rPr>
                        <a:t>)</a:t>
                      </a:r>
                      <a:endParaRPr sz="1400" dirty="0">
                        <a:solidFill>
                          <a:schemeClr val="accent6"/>
                        </a:solidFill>
                      </a:endParaRPr>
                    </a:p>
                  </a:txBody>
                  <a:tcPr marL="91450" marR="91450" marT="45725" marB="45725"/>
                </a:tc>
                <a:extLst>
                  <a:ext uri="{0D108BD9-81ED-4DB2-BD59-A6C34878D82A}">
                    <a16:rowId xmlns:a16="http://schemas.microsoft.com/office/drawing/2014/main" val="10005"/>
                  </a:ext>
                </a:extLst>
              </a:tr>
            </a:tbl>
          </a:graphicData>
        </a:graphic>
      </p:graphicFrame>
      <p:sp>
        <p:nvSpPr>
          <p:cNvPr id="4" name="TextBox 3"/>
          <p:cNvSpPr txBox="1"/>
          <p:nvPr/>
        </p:nvSpPr>
        <p:spPr>
          <a:xfrm>
            <a:off x="1447800" y="5105400"/>
            <a:ext cx="9829800"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tr-TR" dirty="0">
                <a:solidFill>
                  <a:schemeClr val="accent6"/>
                </a:solidFill>
              </a:rPr>
              <a:t>TPC = Turkish Penal Code</a:t>
            </a:r>
          </a:p>
          <a:p>
            <a:pPr lvl="0"/>
            <a:r>
              <a:rPr lang="tr-TR" dirty="0">
                <a:solidFill>
                  <a:schemeClr val="accent6"/>
                </a:solidFill>
              </a:rPr>
              <a:t>ATL= Anti- Terror Law</a:t>
            </a:r>
          </a:p>
          <a:p>
            <a:pPr lvl="0"/>
            <a:r>
              <a:rPr lang="tr-TR" dirty="0">
                <a:solidFill>
                  <a:schemeClr val="accent6"/>
                </a:solidFill>
              </a:rPr>
              <a:t>CCP= Code on Criminal Procedures</a:t>
            </a:r>
            <a:endParaRPr lang="en-US" dirty="0">
              <a:solidFill>
                <a:schemeClr val="accent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1257299"/>
            <a:ext cx="3733799" cy="3505200"/>
          </a:xfrm>
          <a:prstGeom prst="rect">
            <a:avLst/>
          </a:prstGeom>
          <a:noFill/>
          <a:ln>
            <a:noFill/>
          </a:ln>
        </p:spPr>
        <p:txBody>
          <a:bodyPr spcFirstLastPara="1" wrap="square" lIns="91425" tIns="45700" rIns="91425" bIns="45700" anchor="t" anchorCtr="0">
            <a:noAutofit/>
          </a:bodyPr>
          <a:lstStyle/>
          <a:p>
            <a:pPr fontAlgn="base"/>
            <a:r>
              <a:rPr lang="tr-TR" sz="2500" u="sng" dirty="0">
                <a:solidFill>
                  <a:schemeClr val="accent6"/>
                </a:solidFill>
              </a:rPr>
              <a:t>Nedim Şener Group of Cases</a:t>
            </a:r>
            <a:endParaRPr lang="en-US" sz="2500" u="sng" dirty="0">
              <a:solidFill>
                <a:schemeClr val="accent6"/>
              </a:solidFill>
            </a:endParaRPr>
          </a:p>
          <a:p>
            <a:pPr lvl="1" fontAlgn="base"/>
            <a:r>
              <a:rPr lang="tr-TR" sz="2500" i="0" dirty="0">
                <a:solidFill>
                  <a:schemeClr val="accent6"/>
                </a:solidFill>
              </a:rPr>
              <a:t>On 10 January 2023</a:t>
            </a:r>
            <a:r>
              <a:rPr lang="en-US" sz="2500" i="0" dirty="0">
                <a:solidFill>
                  <a:schemeClr val="accent6"/>
                </a:solidFill>
              </a:rPr>
              <a:t>,</a:t>
            </a:r>
            <a:r>
              <a:rPr lang="tr-TR" sz="2500" i="0" dirty="0">
                <a:solidFill>
                  <a:schemeClr val="accent6"/>
                </a:solidFill>
              </a:rPr>
              <a:t> journalist Sezgin Kartal arrested in Istanbul</a:t>
            </a:r>
          </a:p>
          <a:p>
            <a:pPr lvl="1" fontAlgn="base"/>
            <a:endParaRPr lang="tr-TR" sz="2500" dirty="0">
              <a:solidFill>
                <a:schemeClr val="accent6"/>
              </a:solidFill>
            </a:endParaRPr>
          </a:p>
          <a:p>
            <a:pPr lvl="1"/>
            <a:endParaRPr lang="tr-TR" sz="25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762000"/>
            <a:ext cx="6019800" cy="4495799"/>
          </a:xfrm>
          <a:prstGeom prst="rect">
            <a:avLst/>
          </a:prstGeom>
        </p:spPr>
      </p:pic>
    </p:spTree>
    <p:extLst>
      <p:ext uri="{BB962C8B-B14F-4D97-AF65-F5344CB8AC3E}">
        <p14:creationId xmlns:p14="http://schemas.microsoft.com/office/powerpoint/2010/main" val="265407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685800"/>
            <a:ext cx="10087897" cy="4953000"/>
          </a:xfrm>
          <a:prstGeom prst="rect">
            <a:avLst/>
          </a:prstGeom>
          <a:noFill/>
          <a:ln>
            <a:noFill/>
          </a:ln>
        </p:spPr>
        <p:txBody>
          <a:bodyPr spcFirstLastPara="1" wrap="square" lIns="91425" tIns="45700" rIns="91425" bIns="45700" anchor="t" anchorCtr="0">
            <a:noAutofit/>
          </a:bodyPr>
          <a:lstStyle/>
          <a:p>
            <a:pPr fontAlgn="base"/>
            <a:r>
              <a:rPr lang="tr-TR" sz="2400" u="sng" dirty="0">
                <a:solidFill>
                  <a:schemeClr val="accent6"/>
                </a:solidFill>
              </a:rPr>
              <a:t>Altuğ Taner Akçam Group of Cases</a:t>
            </a:r>
            <a:endParaRPr lang="en-US" sz="2400" u="sng" dirty="0">
              <a:solidFill>
                <a:schemeClr val="accent6"/>
              </a:solidFill>
            </a:endParaRPr>
          </a:p>
          <a:p>
            <a:pPr lvl="1" algn="just"/>
            <a:r>
              <a:rPr lang="en-US" sz="2400" b="1" i="0" dirty="0">
                <a:solidFill>
                  <a:schemeClr val="accent6"/>
                </a:solidFill>
              </a:rPr>
              <a:t>Article 301 of the Turkish Penal Code: </a:t>
            </a:r>
            <a:r>
              <a:rPr lang="en-US" sz="2400" i="0" dirty="0">
                <a:solidFill>
                  <a:schemeClr val="accent6"/>
                </a:solidFill>
              </a:rPr>
              <a:t>Degrading the Turkish Nation, State of Turkish Republic, the Organs and Institutions of the State</a:t>
            </a:r>
          </a:p>
          <a:p>
            <a:pPr lvl="2" algn="just" fontAlgn="base"/>
            <a:r>
              <a:rPr lang="en-US" sz="2400" dirty="0">
                <a:solidFill>
                  <a:schemeClr val="accent6"/>
                </a:solidFill>
              </a:rPr>
              <a:t>Contrary to the claims of the authorities, the 2008 amendment to the Article 301 has not solved the problems and thus the article continues to be a source of further violations.</a:t>
            </a:r>
          </a:p>
          <a:p>
            <a:pPr lvl="2" algn="just" fontAlgn="base"/>
            <a:r>
              <a:rPr lang="en-US" sz="2400" dirty="0">
                <a:solidFill>
                  <a:schemeClr val="accent6"/>
                </a:solidFill>
              </a:rPr>
              <a:t>During the monitoring period </a:t>
            </a:r>
            <a:r>
              <a:rPr lang="en-US" sz="2400" b="1" dirty="0">
                <a:solidFill>
                  <a:schemeClr val="accent6"/>
                </a:solidFill>
              </a:rPr>
              <a:t>25</a:t>
            </a:r>
            <a:r>
              <a:rPr lang="en-US" sz="2400" dirty="0">
                <a:solidFill>
                  <a:schemeClr val="accent6"/>
                </a:solidFill>
              </a:rPr>
              <a:t> people, including lawyers, journalists and politicians stood trial on this charge.</a:t>
            </a:r>
          </a:p>
          <a:p>
            <a:pPr lvl="2" algn="just" fontAlgn="base"/>
            <a:r>
              <a:rPr lang="en-US" sz="2400" dirty="0">
                <a:solidFill>
                  <a:schemeClr val="accent6"/>
                </a:solidFill>
              </a:rPr>
              <a:t>Perhaps the most striking example in this regard is the continuous legal harassment of the </a:t>
            </a:r>
            <a:r>
              <a:rPr lang="en-US" sz="2400" dirty="0" err="1">
                <a:solidFill>
                  <a:schemeClr val="accent6"/>
                </a:solidFill>
              </a:rPr>
              <a:t>Diyarbakır</a:t>
            </a:r>
            <a:r>
              <a:rPr lang="en-US" sz="2400" dirty="0">
                <a:solidFill>
                  <a:schemeClr val="accent6"/>
                </a:solidFill>
              </a:rPr>
              <a:t> Bar Association</a:t>
            </a:r>
          </a:p>
          <a:p>
            <a:pPr marL="571500" lvl="1" indent="0">
              <a:buNone/>
            </a:pPr>
            <a:endParaRPr lang="tr-TR" sz="24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38870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914400" y="685800"/>
            <a:ext cx="5867399" cy="4953000"/>
          </a:xfrm>
          <a:prstGeom prst="rect">
            <a:avLst/>
          </a:prstGeom>
          <a:noFill/>
          <a:ln>
            <a:noFill/>
          </a:ln>
        </p:spPr>
        <p:txBody>
          <a:bodyPr spcFirstLastPara="1" wrap="square" lIns="91425" tIns="45700" rIns="91425" bIns="45700" anchor="t" anchorCtr="0">
            <a:noAutofit/>
          </a:bodyPr>
          <a:lstStyle/>
          <a:p>
            <a:pPr fontAlgn="base"/>
            <a:r>
              <a:rPr lang="tr-TR" sz="2200" u="sng" dirty="0">
                <a:solidFill>
                  <a:schemeClr val="accent6"/>
                </a:solidFill>
              </a:rPr>
              <a:t>Altuğ Taner Akçam Group of Cases</a:t>
            </a:r>
            <a:endParaRPr lang="en-US" sz="2200" u="sng" dirty="0">
              <a:solidFill>
                <a:schemeClr val="accent6"/>
              </a:solidFill>
            </a:endParaRPr>
          </a:p>
          <a:p>
            <a:pPr lvl="1"/>
            <a:r>
              <a:rPr lang="en-US" sz="2200" b="1" i="0" dirty="0">
                <a:solidFill>
                  <a:schemeClr val="accent6"/>
                </a:solidFill>
              </a:rPr>
              <a:t>Article </a:t>
            </a:r>
            <a:r>
              <a:rPr lang="tr-TR" sz="2200" b="1" i="0" dirty="0">
                <a:solidFill>
                  <a:schemeClr val="accent6"/>
                </a:solidFill>
              </a:rPr>
              <a:t>301</a:t>
            </a:r>
            <a:r>
              <a:rPr lang="en-US" sz="2200" b="1" i="0" dirty="0">
                <a:solidFill>
                  <a:schemeClr val="accent6"/>
                </a:solidFill>
              </a:rPr>
              <a:t> of the Turkish Penal Code: </a:t>
            </a:r>
            <a:r>
              <a:rPr lang="tr-TR" sz="2200" i="0" dirty="0">
                <a:solidFill>
                  <a:schemeClr val="accent6"/>
                </a:solidFill>
              </a:rPr>
              <a:t>D</a:t>
            </a:r>
            <a:r>
              <a:rPr lang="en-US" sz="2200" i="0" dirty="0" err="1">
                <a:solidFill>
                  <a:schemeClr val="accent6"/>
                </a:solidFill>
              </a:rPr>
              <a:t>egrading</a:t>
            </a:r>
            <a:r>
              <a:rPr lang="en-US" sz="2200" i="0" dirty="0">
                <a:solidFill>
                  <a:schemeClr val="accent6"/>
                </a:solidFill>
              </a:rPr>
              <a:t> the Turkish Nation, State of Turkish Republic, the Organs and Institutions of the State</a:t>
            </a:r>
            <a:endParaRPr lang="tr-TR" sz="2200" i="0" dirty="0">
              <a:solidFill>
                <a:schemeClr val="accent6"/>
              </a:solidFill>
            </a:endParaRPr>
          </a:p>
          <a:p>
            <a:pPr lvl="2"/>
            <a:r>
              <a:rPr lang="en-US" sz="2200" dirty="0">
                <a:solidFill>
                  <a:schemeClr val="accent6"/>
                </a:solidFill>
              </a:rPr>
              <a:t>The Diyarbakır Bar Association is repeatedly charged with “degrading the Turkish Nation, State of Turkish Republic, the Organs and Institutions of the State (Article 301)” </a:t>
            </a:r>
            <a:r>
              <a:rPr lang="tr-TR" sz="2200" dirty="0">
                <a:solidFill>
                  <a:schemeClr val="accent6"/>
                </a:solidFill>
              </a:rPr>
              <a:t>because </a:t>
            </a:r>
            <a:r>
              <a:rPr lang="en-US" sz="2200" dirty="0">
                <a:solidFill>
                  <a:schemeClr val="accent6"/>
                </a:solidFill>
              </a:rPr>
              <a:t>of the Association’s annual press statements on the Armenian Genocide.</a:t>
            </a:r>
            <a:endParaRPr lang="tr-TR" sz="22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288" y="152400"/>
            <a:ext cx="5314060" cy="3429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288" y="2743200"/>
            <a:ext cx="5314060" cy="4114800"/>
          </a:xfrm>
          <a:prstGeom prst="rect">
            <a:avLst/>
          </a:prstGeom>
        </p:spPr>
      </p:pic>
    </p:spTree>
    <p:extLst>
      <p:ext uri="{BB962C8B-B14F-4D97-AF65-F5344CB8AC3E}">
        <p14:creationId xmlns:p14="http://schemas.microsoft.com/office/powerpoint/2010/main" val="284636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685800" y="609600"/>
            <a:ext cx="5791199" cy="4953000"/>
          </a:xfrm>
          <a:prstGeom prst="rect">
            <a:avLst/>
          </a:prstGeom>
          <a:noFill/>
          <a:ln>
            <a:noFill/>
          </a:ln>
        </p:spPr>
        <p:txBody>
          <a:bodyPr spcFirstLastPara="1" wrap="square" lIns="91425" tIns="45700" rIns="91425" bIns="45700" anchor="t" anchorCtr="0">
            <a:noAutofit/>
          </a:bodyPr>
          <a:lstStyle/>
          <a:p>
            <a:pPr fontAlgn="base"/>
            <a:r>
              <a:rPr lang="tr-TR" sz="1700" u="sng" dirty="0">
                <a:solidFill>
                  <a:schemeClr val="accent6"/>
                </a:solidFill>
              </a:rPr>
              <a:t>Artun and Güvener Group of Cases</a:t>
            </a:r>
            <a:endParaRPr lang="en-US" sz="1700" u="sng" dirty="0">
              <a:solidFill>
                <a:schemeClr val="accent6"/>
              </a:solidFill>
            </a:endParaRPr>
          </a:p>
          <a:p>
            <a:pPr lvl="1"/>
            <a:r>
              <a:rPr lang="en-US" sz="1700" b="1" i="0" dirty="0">
                <a:solidFill>
                  <a:schemeClr val="accent6"/>
                </a:solidFill>
              </a:rPr>
              <a:t>Article </a:t>
            </a:r>
            <a:r>
              <a:rPr lang="tr-TR" sz="1700" b="1" i="0" dirty="0">
                <a:solidFill>
                  <a:schemeClr val="accent6"/>
                </a:solidFill>
              </a:rPr>
              <a:t>125</a:t>
            </a:r>
            <a:r>
              <a:rPr lang="en-US" sz="1700" b="1" i="0" dirty="0">
                <a:solidFill>
                  <a:schemeClr val="accent6"/>
                </a:solidFill>
              </a:rPr>
              <a:t> of the Turkish Penal Code: </a:t>
            </a:r>
            <a:r>
              <a:rPr lang="tr-TR" sz="1700" i="0" dirty="0">
                <a:solidFill>
                  <a:schemeClr val="accent6"/>
                </a:solidFill>
              </a:rPr>
              <a:t>Insulting</a:t>
            </a:r>
          </a:p>
          <a:p>
            <a:pPr lvl="2" fontAlgn="base"/>
            <a:r>
              <a:rPr lang="en-US" sz="1700" dirty="0">
                <a:solidFill>
                  <a:schemeClr val="accent6"/>
                </a:solidFill>
              </a:rPr>
              <a:t>Contrary to the claims of the authorities, there is no “Convention compliant attitude” when it comes to the application of Article 125.</a:t>
            </a:r>
          </a:p>
          <a:p>
            <a:pPr lvl="2" fontAlgn="base"/>
            <a:r>
              <a:rPr lang="en-US" sz="1700" dirty="0">
                <a:solidFill>
                  <a:schemeClr val="accent6"/>
                </a:solidFill>
              </a:rPr>
              <a:t>MLSA recorded that during the monitoring period 73 people, including journalists, lawyers, activists and politicians stood trial on these charges. The majority of the insult charges were “insulting a public official. (Article 125/3a)”</a:t>
            </a:r>
            <a:endParaRPr lang="tr-TR" sz="1700" dirty="0">
              <a:solidFill>
                <a:schemeClr val="accent6"/>
              </a:solidFill>
            </a:endParaRPr>
          </a:p>
          <a:p>
            <a:pPr lvl="2" fontAlgn="base"/>
            <a:r>
              <a:rPr lang="en-US" sz="1700" dirty="0">
                <a:solidFill>
                  <a:schemeClr val="accent6"/>
                </a:solidFill>
              </a:rPr>
              <a:t>Perhaps the most popular and troubling recent example of this tendency is the 2 years and 7 months prison sentence imposed upon the Istanbul Mayor </a:t>
            </a:r>
            <a:r>
              <a:rPr lang="en-US" sz="1700" dirty="0" err="1">
                <a:solidFill>
                  <a:schemeClr val="accent6"/>
                </a:solidFill>
              </a:rPr>
              <a:t>Ekrem</a:t>
            </a:r>
            <a:r>
              <a:rPr lang="en-US" sz="1700" dirty="0">
                <a:solidFill>
                  <a:schemeClr val="accent6"/>
                </a:solidFill>
              </a:rPr>
              <a:t> </a:t>
            </a:r>
            <a:r>
              <a:rPr lang="en-US" sz="1700" dirty="0" err="1">
                <a:solidFill>
                  <a:schemeClr val="accent6"/>
                </a:solidFill>
              </a:rPr>
              <a:t>İmamoğlu</a:t>
            </a:r>
            <a:r>
              <a:rPr lang="en-US" sz="1700" dirty="0">
                <a:solidFill>
                  <a:schemeClr val="accent6"/>
                </a:solidFill>
              </a:rPr>
              <a:t> for “insulting public officials who work as part of a committee because of their duties. (Article 125/5).”</a:t>
            </a:r>
          </a:p>
          <a:p>
            <a:pPr marL="571500" lvl="1" indent="0">
              <a:buNone/>
            </a:pPr>
            <a:endParaRPr lang="tr-TR" sz="17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43000"/>
            <a:ext cx="5486400" cy="4048125"/>
          </a:xfrm>
          <a:prstGeom prst="rect">
            <a:avLst/>
          </a:prstGeom>
        </p:spPr>
      </p:pic>
    </p:spTree>
    <p:extLst>
      <p:ext uri="{BB962C8B-B14F-4D97-AF65-F5344CB8AC3E}">
        <p14:creationId xmlns:p14="http://schemas.microsoft.com/office/powerpoint/2010/main" val="318863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609600" y="609600"/>
            <a:ext cx="5791199" cy="4953000"/>
          </a:xfrm>
          <a:prstGeom prst="rect">
            <a:avLst/>
          </a:prstGeom>
          <a:noFill/>
          <a:ln>
            <a:noFill/>
          </a:ln>
        </p:spPr>
        <p:txBody>
          <a:bodyPr spcFirstLastPara="1" wrap="square" lIns="91425" tIns="45700" rIns="91425" bIns="45700" anchor="t" anchorCtr="0">
            <a:noAutofit/>
          </a:bodyPr>
          <a:lstStyle/>
          <a:p>
            <a:pPr fontAlgn="base"/>
            <a:r>
              <a:rPr lang="tr-TR" sz="1700" u="sng" dirty="0">
                <a:solidFill>
                  <a:schemeClr val="accent6"/>
                </a:solidFill>
              </a:rPr>
              <a:t>Artun and Güvener Group of Cases</a:t>
            </a:r>
            <a:endParaRPr lang="en-US" sz="1700" u="sng" dirty="0">
              <a:solidFill>
                <a:schemeClr val="accent6"/>
              </a:solidFill>
            </a:endParaRPr>
          </a:p>
          <a:p>
            <a:pPr lvl="1"/>
            <a:r>
              <a:rPr lang="en-US" sz="1700" b="1" i="0" dirty="0">
                <a:solidFill>
                  <a:schemeClr val="accent6"/>
                </a:solidFill>
              </a:rPr>
              <a:t>Article </a:t>
            </a:r>
            <a:r>
              <a:rPr lang="tr-TR" sz="1700" b="1" i="0" dirty="0">
                <a:solidFill>
                  <a:schemeClr val="accent6"/>
                </a:solidFill>
              </a:rPr>
              <a:t>299</a:t>
            </a:r>
            <a:r>
              <a:rPr lang="en-US" sz="1700" b="1" i="0" dirty="0">
                <a:solidFill>
                  <a:schemeClr val="accent6"/>
                </a:solidFill>
              </a:rPr>
              <a:t> of the Turkish Penal Code: </a:t>
            </a:r>
            <a:r>
              <a:rPr lang="tr-TR" sz="1700" i="0" dirty="0">
                <a:solidFill>
                  <a:schemeClr val="accent6"/>
                </a:solidFill>
              </a:rPr>
              <a:t>Insulting the president</a:t>
            </a:r>
          </a:p>
          <a:p>
            <a:pPr lvl="2" fontAlgn="base"/>
            <a:r>
              <a:rPr lang="en-US" sz="1700" dirty="0">
                <a:solidFill>
                  <a:schemeClr val="accent6"/>
                </a:solidFill>
              </a:rPr>
              <a:t>Contrary to the claims of the authorities that all the concerns regarding Article 299 have been eliminated through a “filtering measure” and Convention compliant case law, the article is applied in absolute defiance of the </a:t>
            </a:r>
            <a:r>
              <a:rPr lang="en-US" sz="1700" i="1" dirty="0" err="1">
                <a:solidFill>
                  <a:schemeClr val="accent6"/>
                </a:solidFill>
              </a:rPr>
              <a:t>Vedat</a:t>
            </a:r>
            <a:r>
              <a:rPr lang="en-US" sz="1700" i="1" dirty="0">
                <a:solidFill>
                  <a:schemeClr val="accent6"/>
                </a:solidFill>
              </a:rPr>
              <a:t> </a:t>
            </a:r>
            <a:r>
              <a:rPr lang="en-US" sz="1700" i="1" dirty="0" err="1">
                <a:solidFill>
                  <a:schemeClr val="accent6"/>
                </a:solidFill>
              </a:rPr>
              <a:t>Şorli</a:t>
            </a:r>
            <a:r>
              <a:rPr lang="en-US" sz="1700" dirty="0">
                <a:solidFill>
                  <a:schemeClr val="accent6"/>
                </a:solidFill>
              </a:rPr>
              <a:t> judgment of the court to punish criticism and stifle freedom of expression.</a:t>
            </a:r>
            <a:endParaRPr lang="tr-TR" sz="1700" dirty="0">
              <a:solidFill>
                <a:schemeClr val="accent6"/>
              </a:solidFill>
            </a:endParaRPr>
          </a:p>
          <a:p>
            <a:pPr lvl="2" fontAlgn="base"/>
            <a:r>
              <a:rPr lang="en-US" sz="1700" dirty="0">
                <a:solidFill>
                  <a:schemeClr val="accent6"/>
                </a:solidFill>
              </a:rPr>
              <a:t>Furthermore, Article 299 of the Turkish Penal Code increasingly gives way to Article 5 violations</a:t>
            </a:r>
            <a:r>
              <a:rPr lang="tr-TR" sz="1700" dirty="0">
                <a:solidFill>
                  <a:schemeClr val="accent6"/>
                </a:solidFill>
              </a:rPr>
              <a:t> as it can be seen in the examples of journalist Sedef Kabaş</a:t>
            </a:r>
            <a:r>
              <a:rPr lang="en-US" sz="1700" dirty="0">
                <a:solidFill>
                  <a:schemeClr val="accent6"/>
                </a:solidFill>
              </a:rPr>
              <a:t>,</a:t>
            </a:r>
            <a:r>
              <a:rPr lang="tr-TR" sz="1700" dirty="0">
                <a:solidFill>
                  <a:schemeClr val="accent6"/>
                </a:solidFill>
              </a:rPr>
              <a:t> a 70 years old</a:t>
            </a:r>
            <a:r>
              <a:rPr lang="en-US" sz="1700" dirty="0">
                <a:solidFill>
                  <a:schemeClr val="accent6"/>
                </a:solidFill>
              </a:rPr>
              <a:t> man who shared her remarks and C</a:t>
            </a:r>
            <a:r>
              <a:rPr lang="tr-TR" sz="1700" dirty="0">
                <a:solidFill>
                  <a:schemeClr val="accent6"/>
                </a:solidFill>
              </a:rPr>
              <a:t>ihan Kolivar</a:t>
            </a:r>
            <a:r>
              <a:rPr lang="en-US" sz="1700" dirty="0">
                <a:solidFill>
                  <a:schemeClr val="accent6"/>
                </a:solidFill>
              </a:rPr>
              <a:t>, </a:t>
            </a:r>
            <a:r>
              <a:rPr lang="tr-TR" sz="1700" dirty="0">
                <a:solidFill>
                  <a:schemeClr val="accent6"/>
                </a:solidFill>
              </a:rPr>
              <a:t>the president of </a:t>
            </a:r>
            <a:r>
              <a:rPr lang="en-US" sz="1700" dirty="0">
                <a:solidFill>
                  <a:schemeClr val="accent6"/>
                </a:solidFill>
              </a:rPr>
              <a:t>the Turkish Union of Bread Producers. </a:t>
            </a:r>
            <a:endParaRPr lang="tr-TR" sz="17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838200"/>
            <a:ext cx="4486747" cy="4425285"/>
          </a:xfrm>
          <a:prstGeom prst="rect">
            <a:avLst/>
          </a:prstGeom>
        </p:spPr>
      </p:pic>
    </p:spTree>
    <p:extLst>
      <p:ext uri="{BB962C8B-B14F-4D97-AF65-F5344CB8AC3E}">
        <p14:creationId xmlns:p14="http://schemas.microsoft.com/office/powerpoint/2010/main" val="124815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990600" y="609600"/>
            <a:ext cx="10668000" cy="4953000"/>
          </a:xfrm>
          <a:prstGeom prst="rect">
            <a:avLst/>
          </a:prstGeom>
          <a:noFill/>
          <a:ln>
            <a:noFill/>
          </a:ln>
        </p:spPr>
        <p:txBody>
          <a:bodyPr spcFirstLastPara="1" wrap="square" lIns="91425" tIns="45700" rIns="91425" bIns="45700" anchor="t" anchorCtr="0">
            <a:noAutofit/>
          </a:bodyPr>
          <a:lstStyle/>
          <a:p>
            <a:pPr fontAlgn="base"/>
            <a:r>
              <a:rPr lang="tr-TR" sz="1700" u="sng" dirty="0">
                <a:solidFill>
                  <a:schemeClr val="accent6"/>
                </a:solidFill>
              </a:rPr>
              <a:t>Artun and Güvener Group of Cases</a:t>
            </a:r>
            <a:endParaRPr lang="en-US" sz="1700" u="sng" dirty="0">
              <a:solidFill>
                <a:schemeClr val="accent6"/>
              </a:solidFill>
            </a:endParaRPr>
          </a:p>
          <a:p>
            <a:pPr lvl="1"/>
            <a:r>
              <a:rPr lang="en-US" sz="1700" b="1" i="0" dirty="0">
                <a:solidFill>
                  <a:schemeClr val="accent6"/>
                </a:solidFill>
              </a:rPr>
              <a:t>Article </a:t>
            </a:r>
            <a:r>
              <a:rPr lang="tr-TR" sz="1700" b="1" i="0" dirty="0">
                <a:solidFill>
                  <a:schemeClr val="accent6"/>
                </a:solidFill>
              </a:rPr>
              <a:t>299</a:t>
            </a:r>
            <a:r>
              <a:rPr lang="en-US" sz="1700" b="1" i="0" dirty="0">
                <a:solidFill>
                  <a:schemeClr val="accent6"/>
                </a:solidFill>
              </a:rPr>
              <a:t> of the Turkish Penal Code: </a:t>
            </a:r>
            <a:r>
              <a:rPr lang="tr-TR" sz="1700" i="0" dirty="0">
                <a:solidFill>
                  <a:schemeClr val="accent6"/>
                </a:solidFill>
              </a:rPr>
              <a:t>Insulting the president</a:t>
            </a:r>
          </a:p>
          <a:p>
            <a:pPr lvl="2"/>
            <a:r>
              <a:rPr lang="en-US" sz="1600" dirty="0">
                <a:solidFill>
                  <a:schemeClr val="accent6"/>
                </a:solidFill>
              </a:rPr>
              <a:t>Ignoring the </a:t>
            </a:r>
            <a:r>
              <a:rPr lang="en-US" sz="1600" i="1" dirty="0" err="1">
                <a:solidFill>
                  <a:schemeClr val="accent6"/>
                </a:solidFill>
              </a:rPr>
              <a:t>Vedat</a:t>
            </a:r>
            <a:r>
              <a:rPr lang="en-US" sz="1600" i="1" dirty="0">
                <a:solidFill>
                  <a:schemeClr val="accent6"/>
                </a:solidFill>
              </a:rPr>
              <a:t> </a:t>
            </a:r>
            <a:r>
              <a:rPr lang="en-US" sz="1600" i="1" dirty="0" err="1">
                <a:solidFill>
                  <a:schemeClr val="accent6"/>
                </a:solidFill>
              </a:rPr>
              <a:t>Şorli</a:t>
            </a:r>
            <a:r>
              <a:rPr lang="en-US" sz="1600" i="1" dirty="0">
                <a:solidFill>
                  <a:schemeClr val="accent6"/>
                </a:solidFill>
              </a:rPr>
              <a:t> </a:t>
            </a:r>
            <a:r>
              <a:rPr lang="en-US" sz="1600" dirty="0">
                <a:solidFill>
                  <a:schemeClr val="accent6"/>
                </a:solidFill>
              </a:rPr>
              <a:t>judgment, Turkish courts continue to sentence individuals for “insulting the president.”</a:t>
            </a:r>
            <a:endParaRPr lang="tr-TR" sz="1500" dirty="0">
              <a:solidFill>
                <a:schemeClr val="accent6"/>
              </a:solidFill>
            </a:endParaRPr>
          </a:p>
          <a:p>
            <a:pPr lvl="2"/>
            <a:endParaRPr lang="tr-TR" sz="15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aphicFrame>
        <p:nvGraphicFramePr>
          <p:cNvPr id="2" name="Table 1"/>
          <p:cNvGraphicFramePr>
            <a:graphicFrameLocks noGrp="1"/>
          </p:cNvGraphicFramePr>
          <p:nvPr>
            <p:extLst>
              <p:ext uri="{D42A27DB-BD31-4B8C-83A1-F6EECF244321}">
                <p14:modId xmlns:p14="http://schemas.microsoft.com/office/powerpoint/2010/main" val="3158003351"/>
              </p:ext>
            </p:extLst>
          </p:nvPr>
        </p:nvGraphicFramePr>
        <p:xfrm>
          <a:off x="1524000" y="1981200"/>
          <a:ext cx="9448800" cy="3685540"/>
        </p:xfrm>
        <a:graphic>
          <a:graphicData uri="http://schemas.openxmlformats.org/drawingml/2006/table">
            <a:tbl>
              <a:tblPr firstRow="1" bandRow="1">
                <a:tableStyleId>{30DE3F32-91D5-4EE6-9A0B-1AFF72A511F7}</a:tableStyleId>
              </a:tblPr>
              <a:tblGrid>
                <a:gridCol w="31496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tblGrid>
              <a:tr h="596900">
                <a:tc>
                  <a:txBody>
                    <a:bodyPr/>
                    <a:lstStyle/>
                    <a:p>
                      <a:r>
                        <a:rPr lang="tr-TR" dirty="0"/>
                        <a:t>Occupation</a:t>
                      </a:r>
                      <a:endParaRPr lang="en-US" dirty="0"/>
                    </a:p>
                  </a:txBody>
                  <a:tcPr/>
                </a:tc>
                <a:tc>
                  <a:txBody>
                    <a:bodyPr/>
                    <a:lstStyle/>
                    <a:p>
                      <a:r>
                        <a:rPr lang="tr-TR" dirty="0"/>
                        <a:t>Name</a:t>
                      </a:r>
                      <a:endParaRPr lang="en-US" dirty="0"/>
                    </a:p>
                  </a:txBody>
                  <a:tcPr/>
                </a:tc>
                <a:tc>
                  <a:txBody>
                    <a:bodyPr/>
                    <a:lstStyle/>
                    <a:p>
                      <a:r>
                        <a:rPr lang="tr-TR" dirty="0"/>
                        <a:t>Sentence</a:t>
                      </a:r>
                      <a:endParaRPr lang="en-US" dirty="0"/>
                    </a:p>
                  </a:txBody>
                  <a:tcPr/>
                </a:tc>
                <a:extLst>
                  <a:ext uri="{0D108BD9-81ED-4DB2-BD59-A6C34878D82A}">
                    <a16:rowId xmlns:a16="http://schemas.microsoft.com/office/drawing/2014/main" val="10000"/>
                  </a:ext>
                </a:extLst>
              </a:tr>
              <a:tr h="596900">
                <a:tc>
                  <a:txBody>
                    <a:bodyPr/>
                    <a:lstStyle/>
                    <a:p>
                      <a:r>
                        <a:rPr lang="tr-TR" sz="2000" dirty="0">
                          <a:solidFill>
                            <a:schemeClr val="accent6"/>
                          </a:solidFill>
                        </a:rPr>
                        <a:t>Author</a:t>
                      </a:r>
                      <a:endParaRPr lang="en-US" sz="2000" dirty="0">
                        <a:solidFill>
                          <a:schemeClr val="accent6"/>
                        </a:solidFill>
                      </a:endParaRPr>
                    </a:p>
                  </a:txBody>
                  <a:tcPr/>
                </a:tc>
                <a:tc>
                  <a:txBody>
                    <a:bodyPr/>
                    <a:lstStyle/>
                    <a:p>
                      <a:r>
                        <a:rPr lang="tr-TR" sz="2000" dirty="0">
                          <a:solidFill>
                            <a:schemeClr val="accent6"/>
                          </a:solidFill>
                        </a:rPr>
                        <a:t>Yılmaz Odabaşı</a:t>
                      </a:r>
                      <a:endParaRPr lang="en-US" sz="2000" dirty="0">
                        <a:solidFill>
                          <a:schemeClr val="accent6"/>
                        </a:solidFill>
                      </a:endParaRPr>
                    </a:p>
                  </a:txBody>
                  <a:tcPr/>
                </a:tc>
                <a:tc>
                  <a:txBody>
                    <a:bodyPr/>
                    <a:lstStyle/>
                    <a:p>
                      <a:r>
                        <a:rPr lang="tr-TR" sz="2000" dirty="0">
                          <a:solidFill>
                            <a:schemeClr val="accent6"/>
                          </a:solidFill>
                        </a:rPr>
                        <a:t>11 months 20 days</a:t>
                      </a:r>
                      <a:endParaRPr lang="en-US" sz="2000" dirty="0">
                        <a:solidFill>
                          <a:schemeClr val="accent6"/>
                        </a:solidFill>
                      </a:endParaRPr>
                    </a:p>
                  </a:txBody>
                  <a:tcPr/>
                </a:tc>
                <a:extLst>
                  <a:ext uri="{0D108BD9-81ED-4DB2-BD59-A6C34878D82A}">
                    <a16:rowId xmlns:a16="http://schemas.microsoft.com/office/drawing/2014/main" val="10001"/>
                  </a:ext>
                </a:extLst>
              </a:tr>
              <a:tr h="5969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Oktay İnce</a:t>
                      </a:r>
                      <a:endParaRPr lang="en-US" sz="2000" dirty="0">
                        <a:solidFill>
                          <a:schemeClr val="accent6"/>
                        </a:solidFill>
                      </a:endParaRPr>
                    </a:p>
                  </a:txBody>
                  <a:tcPr/>
                </a:tc>
                <a:tc>
                  <a:txBody>
                    <a:bodyPr/>
                    <a:lstStyle/>
                    <a:p>
                      <a:r>
                        <a:rPr lang="tr-TR" sz="2000" dirty="0">
                          <a:solidFill>
                            <a:schemeClr val="accent6"/>
                          </a:solidFill>
                        </a:rPr>
                        <a:t>1 year 2 months 17</a:t>
                      </a:r>
                      <a:r>
                        <a:rPr lang="tr-TR" sz="2000" baseline="0" dirty="0">
                          <a:solidFill>
                            <a:schemeClr val="accent6"/>
                          </a:solidFill>
                        </a:rPr>
                        <a:t> days</a:t>
                      </a:r>
                    </a:p>
                  </a:txBody>
                  <a:tcPr/>
                </a:tc>
                <a:extLst>
                  <a:ext uri="{0D108BD9-81ED-4DB2-BD59-A6C34878D82A}">
                    <a16:rowId xmlns:a16="http://schemas.microsoft.com/office/drawing/2014/main" val="10002"/>
                  </a:ext>
                </a:extLst>
              </a:tr>
              <a:tr h="596900">
                <a:tc>
                  <a:txBody>
                    <a:bodyPr/>
                    <a:lstStyle/>
                    <a:p>
                      <a:r>
                        <a:rPr lang="tr-TR" sz="2000" dirty="0">
                          <a:solidFill>
                            <a:schemeClr val="accent6"/>
                          </a:solidFill>
                        </a:rPr>
                        <a:t>Journalist</a:t>
                      </a:r>
                      <a:endParaRPr lang="en-US" sz="2000" dirty="0">
                        <a:solidFill>
                          <a:schemeClr val="accent6"/>
                        </a:solidFill>
                      </a:endParaRPr>
                    </a:p>
                  </a:txBody>
                  <a:tcPr/>
                </a:tc>
                <a:tc>
                  <a:txBody>
                    <a:bodyPr/>
                    <a:lstStyle/>
                    <a:p>
                      <a:r>
                        <a:rPr lang="tr-TR" sz="2000" dirty="0">
                          <a:solidFill>
                            <a:schemeClr val="accent6"/>
                          </a:solidFill>
                        </a:rPr>
                        <a:t>Sedef Kabaş</a:t>
                      </a:r>
                      <a:endParaRPr lang="en-US" sz="2000" dirty="0">
                        <a:solidFill>
                          <a:schemeClr val="accent6"/>
                        </a:solidFill>
                      </a:endParaRPr>
                    </a:p>
                  </a:txBody>
                  <a:tcPr/>
                </a:tc>
                <a:tc>
                  <a:txBody>
                    <a:bodyPr/>
                    <a:lstStyle/>
                    <a:p>
                      <a:r>
                        <a:rPr lang="tr-TR" sz="2000" dirty="0">
                          <a:solidFill>
                            <a:schemeClr val="accent6"/>
                          </a:solidFill>
                        </a:rPr>
                        <a:t>2 years 4 months</a:t>
                      </a:r>
                      <a:endParaRPr lang="en-US" sz="2000" dirty="0">
                        <a:solidFill>
                          <a:schemeClr val="accent6"/>
                        </a:solidFill>
                      </a:endParaRPr>
                    </a:p>
                  </a:txBody>
                  <a:tcPr/>
                </a:tc>
                <a:extLst>
                  <a:ext uri="{0D108BD9-81ED-4DB2-BD59-A6C34878D82A}">
                    <a16:rowId xmlns:a16="http://schemas.microsoft.com/office/drawing/2014/main" val="10003"/>
                  </a:ext>
                </a:extLst>
              </a:tr>
              <a:tr h="596900">
                <a:tc>
                  <a:txBody>
                    <a:bodyPr/>
                    <a:lstStyle/>
                    <a:p>
                      <a:r>
                        <a:rPr lang="tr-TR" sz="2000" dirty="0">
                          <a:solidFill>
                            <a:schemeClr val="accent6"/>
                          </a:solidFill>
                        </a:rPr>
                        <a:t>Guerilla artist</a:t>
                      </a:r>
                      <a:endParaRPr lang="en-US" sz="2000" dirty="0">
                        <a:solidFill>
                          <a:schemeClr val="accent6"/>
                        </a:solidFill>
                      </a:endParaRPr>
                    </a:p>
                  </a:txBody>
                  <a:tcPr/>
                </a:tc>
                <a:tc>
                  <a:txBody>
                    <a:bodyPr/>
                    <a:lstStyle/>
                    <a:p>
                      <a:r>
                        <a:rPr lang="tr-TR" sz="2000" dirty="0">
                          <a:solidFill>
                            <a:schemeClr val="accent6"/>
                          </a:solidFill>
                        </a:rPr>
                        <a:t>İzinsiz</a:t>
                      </a:r>
                      <a:endParaRPr lang="en-US" sz="2000" dirty="0">
                        <a:solidFill>
                          <a:schemeClr val="accent6"/>
                        </a:solidFill>
                      </a:endParaRPr>
                    </a:p>
                  </a:txBody>
                  <a:tcPr/>
                </a:tc>
                <a:tc>
                  <a:txBody>
                    <a:bodyPr/>
                    <a:lstStyle/>
                    <a:p>
                      <a:r>
                        <a:rPr lang="tr-TR" sz="2000" dirty="0">
                          <a:solidFill>
                            <a:schemeClr val="accent6"/>
                          </a:solidFill>
                        </a:rPr>
                        <a:t>1 year 2 months and</a:t>
                      </a:r>
                      <a:r>
                        <a:rPr lang="tr-TR" sz="2000" baseline="0" dirty="0">
                          <a:solidFill>
                            <a:schemeClr val="accent6"/>
                          </a:solidFill>
                        </a:rPr>
                        <a:t> 27 days</a:t>
                      </a:r>
                      <a:endParaRPr lang="en-US" sz="2000" dirty="0">
                        <a:solidFill>
                          <a:schemeClr val="accent6"/>
                        </a:solidFill>
                      </a:endParaRPr>
                    </a:p>
                  </a:txBody>
                  <a:tcPr/>
                </a:tc>
                <a:extLst>
                  <a:ext uri="{0D108BD9-81ED-4DB2-BD59-A6C34878D82A}">
                    <a16:rowId xmlns:a16="http://schemas.microsoft.com/office/drawing/2014/main" val="10004"/>
                  </a:ext>
                </a:extLst>
              </a:tr>
              <a:tr h="596900">
                <a:tc>
                  <a:txBody>
                    <a:bodyPr/>
                    <a:lstStyle/>
                    <a:p>
                      <a:r>
                        <a:rPr lang="tr-TR" sz="2000" dirty="0">
                          <a:solidFill>
                            <a:schemeClr val="accent6"/>
                          </a:solidFill>
                        </a:rPr>
                        <a:t>Politician</a:t>
                      </a:r>
                      <a:endParaRPr lang="en-US" sz="2000" dirty="0">
                        <a:solidFill>
                          <a:schemeClr val="accent6"/>
                        </a:solidFill>
                      </a:endParaRPr>
                    </a:p>
                  </a:txBody>
                  <a:tcPr/>
                </a:tc>
                <a:tc>
                  <a:txBody>
                    <a:bodyPr/>
                    <a:lstStyle/>
                    <a:p>
                      <a:r>
                        <a:rPr lang="tr-TR" sz="2000" dirty="0">
                          <a:solidFill>
                            <a:schemeClr val="accent6"/>
                          </a:solidFill>
                        </a:rPr>
                        <a:t>Sırrı Süreyya Önder</a:t>
                      </a:r>
                      <a:endParaRPr lang="en-US" sz="2000" dirty="0">
                        <a:solidFill>
                          <a:schemeClr val="accent6"/>
                        </a:solidFill>
                      </a:endParaRPr>
                    </a:p>
                  </a:txBody>
                  <a:tcPr/>
                </a:tc>
                <a:tc>
                  <a:txBody>
                    <a:bodyPr/>
                    <a:lstStyle/>
                    <a:p>
                      <a:r>
                        <a:rPr lang="tr-TR" sz="2000" dirty="0">
                          <a:solidFill>
                            <a:schemeClr val="accent6"/>
                          </a:solidFill>
                        </a:rPr>
                        <a:t>10 months</a:t>
                      </a:r>
                      <a:endParaRPr lang="en-US" sz="2000" dirty="0">
                        <a:solidFill>
                          <a:schemeClr val="accent6"/>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450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685800"/>
            <a:ext cx="10087897" cy="4953000"/>
          </a:xfrm>
          <a:prstGeom prst="rect">
            <a:avLst/>
          </a:prstGeom>
          <a:noFill/>
          <a:ln>
            <a:noFill/>
          </a:ln>
        </p:spPr>
        <p:txBody>
          <a:bodyPr spcFirstLastPara="1" wrap="square" lIns="91425" tIns="45700" rIns="91425" bIns="45700" anchor="t" anchorCtr="0">
            <a:noAutofit/>
          </a:bodyPr>
          <a:lstStyle/>
          <a:p>
            <a:pPr fontAlgn="base"/>
            <a:r>
              <a:rPr lang="tr-TR" sz="2400" u="sng" dirty="0">
                <a:solidFill>
                  <a:schemeClr val="accent6"/>
                </a:solidFill>
              </a:rPr>
              <a:t>Işıkırık Group of Cases</a:t>
            </a:r>
            <a:endParaRPr lang="en-US" sz="2400" u="sng" dirty="0">
              <a:solidFill>
                <a:schemeClr val="accent6"/>
              </a:solidFill>
            </a:endParaRPr>
          </a:p>
          <a:p>
            <a:pPr lvl="1" fontAlgn="base"/>
            <a:r>
              <a:rPr lang="en-US" sz="2400" b="1" i="0" dirty="0">
                <a:solidFill>
                  <a:schemeClr val="accent6"/>
                </a:solidFill>
              </a:rPr>
              <a:t>Article 220/6 of the Turkish Penal Code:</a:t>
            </a:r>
            <a:r>
              <a:rPr lang="en-US" sz="2400" i="0" dirty="0">
                <a:solidFill>
                  <a:schemeClr val="accent6"/>
                </a:solidFill>
              </a:rPr>
              <a:t> </a:t>
            </a:r>
            <a:r>
              <a:rPr lang="tr-TR" sz="2400" i="0" dirty="0">
                <a:solidFill>
                  <a:schemeClr val="accent6"/>
                </a:solidFill>
              </a:rPr>
              <a:t>C</a:t>
            </a:r>
            <a:r>
              <a:rPr lang="en-US" sz="2400" i="0" dirty="0" err="1">
                <a:solidFill>
                  <a:schemeClr val="accent6"/>
                </a:solidFill>
              </a:rPr>
              <a:t>ommitting</a:t>
            </a:r>
            <a:r>
              <a:rPr lang="en-US" sz="2400" i="0" dirty="0">
                <a:solidFill>
                  <a:schemeClr val="accent6"/>
                </a:solidFill>
              </a:rPr>
              <a:t> an offense on behalf of an organization without being a member </a:t>
            </a:r>
            <a:endParaRPr lang="tr-TR" sz="2400" i="0" dirty="0">
              <a:solidFill>
                <a:schemeClr val="accent6"/>
              </a:solidFill>
            </a:endParaRPr>
          </a:p>
          <a:p>
            <a:pPr lvl="2" algn="just" fontAlgn="base"/>
            <a:r>
              <a:rPr lang="en-US" sz="2400" dirty="0">
                <a:solidFill>
                  <a:schemeClr val="accent6"/>
                </a:solidFill>
              </a:rPr>
              <a:t>Contrary to the claims of the authorities, the sentence added to the Article 220/6 in 2013 has not narrowed down the interpretation and application of the article.</a:t>
            </a:r>
            <a:endParaRPr lang="tr-TR" sz="2400" dirty="0">
              <a:solidFill>
                <a:schemeClr val="accent6"/>
              </a:solidFill>
            </a:endParaRPr>
          </a:p>
          <a:p>
            <a:pPr lvl="2" algn="just" fontAlgn="base"/>
            <a:r>
              <a:rPr lang="en-US" sz="2400" dirty="0">
                <a:solidFill>
                  <a:schemeClr val="accent6"/>
                </a:solidFill>
              </a:rPr>
              <a:t>Furthermore, as the Court had found in its </a:t>
            </a:r>
            <a:r>
              <a:rPr lang="en-US" sz="2400" i="1" dirty="0" err="1">
                <a:solidFill>
                  <a:schemeClr val="accent6"/>
                </a:solidFill>
              </a:rPr>
              <a:t>Işıkırık</a:t>
            </a:r>
            <a:r>
              <a:rPr lang="en-US" sz="2400" i="1" dirty="0">
                <a:solidFill>
                  <a:schemeClr val="accent6"/>
                </a:solidFill>
              </a:rPr>
              <a:t> v. Turkey </a:t>
            </a:r>
            <a:r>
              <a:rPr lang="en-US" sz="2400" dirty="0">
                <a:solidFill>
                  <a:schemeClr val="accent6"/>
                </a:solidFill>
              </a:rPr>
              <a:t>judgment, the article continues to be a source violation with regards to Article 11 and also importantly criminalizes both peaceful demonstrations and journalists covering those demonstrations.</a:t>
            </a:r>
            <a:endParaRPr lang="tr-TR" sz="2400" dirty="0">
              <a:solidFill>
                <a:schemeClr val="accent6"/>
              </a:solidFill>
            </a:endParaRPr>
          </a:p>
          <a:p>
            <a:pPr lvl="2" algn="just" fontAlgn="base"/>
            <a:r>
              <a:rPr lang="tr-TR" sz="2400" dirty="0">
                <a:solidFill>
                  <a:schemeClr val="accent6"/>
                </a:solidFill>
              </a:rPr>
              <a:t>The </a:t>
            </a:r>
            <a:r>
              <a:rPr lang="tr-TR" sz="2400" i="1" dirty="0">
                <a:solidFill>
                  <a:schemeClr val="accent6"/>
                </a:solidFill>
              </a:rPr>
              <a:t>Hamit Yakut </a:t>
            </a:r>
            <a:r>
              <a:rPr lang="tr-TR" sz="2400" dirty="0">
                <a:solidFill>
                  <a:schemeClr val="accent6"/>
                </a:solidFill>
              </a:rPr>
              <a:t>judgment of the Constitutional Court has yet to be executed.</a:t>
            </a:r>
            <a:endParaRPr lang="en-US" sz="2400" i="1" dirty="0">
              <a:solidFill>
                <a:schemeClr val="accent6"/>
              </a:solidFill>
            </a:endParaRPr>
          </a:p>
          <a:p>
            <a:pPr marL="571500" lvl="1" indent="0">
              <a:buNone/>
            </a:pPr>
            <a:endParaRPr lang="tr-TR" sz="24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64562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533400"/>
            <a:ext cx="10087897" cy="4953000"/>
          </a:xfrm>
          <a:prstGeom prst="rect">
            <a:avLst/>
          </a:prstGeom>
          <a:noFill/>
          <a:ln>
            <a:noFill/>
          </a:ln>
        </p:spPr>
        <p:txBody>
          <a:bodyPr spcFirstLastPara="1" wrap="square" lIns="91425" tIns="45700" rIns="91425" bIns="45700" anchor="t" anchorCtr="0">
            <a:noAutofit/>
          </a:bodyPr>
          <a:lstStyle/>
          <a:p>
            <a:pPr fontAlgn="base"/>
            <a:r>
              <a:rPr lang="tr-TR" sz="1700" u="sng" dirty="0">
                <a:solidFill>
                  <a:schemeClr val="accent6"/>
                </a:solidFill>
              </a:rPr>
              <a:t>Işıkırık Group of Cases</a:t>
            </a:r>
            <a:endParaRPr lang="en-US" sz="1700" u="sng" dirty="0">
              <a:solidFill>
                <a:schemeClr val="accent6"/>
              </a:solidFill>
            </a:endParaRPr>
          </a:p>
          <a:p>
            <a:pPr lvl="1" fontAlgn="base"/>
            <a:r>
              <a:rPr lang="en-US" sz="1700" b="1" i="0" dirty="0">
                <a:solidFill>
                  <a:schemeClr val="accent6"/>
                </a:solidFill>
              </a:rPr>
              <a:t>Article 220/</a:t>
            </a:r>
            <a:r>
              <a:rPr lang="tr-TR" sz="1700" b="1" i="0" dirty="0">
                <a:solidFill>
                  <a:schemeClr val="accent6"/>
                </a:solidFill>
              </a:rPr>
              <a:t>7</a:t>
            </a:r>
            <a:r>
              <a:rPr lang="en-US" sz="1700" b="1" i="0" dirty="0">
                <a:solidFill>
                  <a:schemeClr val="accent6"/>
                </a:solidFill>
              </a:rPr>
              <a:t> of the Turkish Penal Code:</a:t>
            </a:r>
            <a:r>
              <a:rPr lang="en-US" sz="1700" i="0" dirty="0">
                <a:solidFill>
                  <a:schemeClr val="accent6"/>
                </a:solidFill>
              </a:rPr>
              <a:t> </a:t>
            </a:r>
            <a:r>
              <a:rPr lang="tr-TR" sz="1700" i="0" dirty="0">
                <a:solidFill>
                  <a:schemeClr val="accent6"/>
                </a:solidFill>
              </a:rPr>
              <a:t>A</a:t>
            </a:r>
            <a:r>
              <a:rPr lang="en-US" sz="1700" i="0" dirty="0" err="1">
                <a:solidFill>
                  <a:schemeClr val="accent6"/>
                </a:solidFill>
              </a:rPr>
              <a:t>iding</a:t>
            </a:r>
            <a:r>
              <a:rPr lang="en-US" sz="1700" i="0" dirty="0">
                <a:solidFill>
                  <a:schemeClr val="accent6"/>
                </a:solidFill>
              </a:rPr>
              <a:t> and abetting an organization willingly and knowingly without belonging to its structure </a:t>
            </a:r>
            <a:endParaRPr lang="tr-TR" sz="1700" i="0" dirty="0">
              <a:solidFill>
                <a:schemeClr val="accent6"/>
              </a:solidFill>
            </a:endParaRPr>
          </a:p>
          <a:p>
            <a:pPr lvl="2" fontAlgn="base"/>
            <a:r>
              <a:rPr lang="en-US" sz="1700" dirty="0">
                <a:solidFill>
                  <a:schemeClr val="accent6"/>
                </a:solidFill>
              </a:rPr>
              <a:t>Contrary to the claims of the authorities, the problems with Article 220/7 have not been eliminated and the article continues to be a source of violations.</a:t>
            </a:r>
          </a:p>
          <a:p>
            <a:pPr lvl="2" fontAlgn="base"/>
            <a:r>
              <a:rPr lang="en-US" sz="1700" dirty="0">
                <a:solidFill>
                  <a:schemeClr val="accent6"/>
                </a:solidFill>
              </a:rPr>
              <a:t>During the monitoring period, </a:t>
            </a:r>
            <a:r>
              <a:rPr lang="en-US" sz="1700" b="1" dirty="0">
                <a:solidFill>
                  <a:schemeClr val="accent6"/>
                </a:solidFill>
              </a:rPr>
              <a:t>58</a:t>
            </a:r>
            <a:r>
              <a:rPr lang="en-US" sz="1700" dirty="0">
                <a:solidFill>
                  <a:schemeClr val="accent6"/>
                </a:solidFill>
              </a:rPr>
              <a:t> activists, </a:t>
            </a:r>
            <a:r>
              <a:rPr lang="en-US" sz="1700" b="1" dirty="0">
                <a:solidFill>
                  <a:schemeClr val="accent6"/>
                </a:solidFill>
              </a:rPr>
              <a:t>38</a:t>
            </a:r>
            <a:r>
              <a:rPr lang="en-US" sz="1700" dirty="0">
                <a:solidFill>
                  <a:schemeClr val="accent6"/>
                </a:solidFill>
              </a:rPr>
              <a:t> journalists and </a:t>
            </a:r>
            <a:r>
              <a:rPr lang="en-US" sz="1700" b="1" dirty="0">
                <a:solidFill>
                  <a:schemeClr val="accent6"/>
                </a:solidFill>
              </a:rPr>
              <a:t>13</a:t>
            </a:r>
            <a:r>
              <a:rPr lang="en-US" sz="1700" dirty="0">
                <a:solidFill>
                  <a:schemeClr val="accent6"/>
                </a:solidFill>
              </a:rPr>
              <a:t> politicians were tried on Article 220/7 charges.</a:t>
            </a:r>
            <a:endParaRPr lang="tr-TR" sz="1700" dirty="0">
              <a:solidFill>
                <a:schemeClr val="accent6"/>
              </a:solidFill>
            </a:endParaRPr>
          </a:p>
          <a:p>
            <a:pPr lvl="2" fontAlgn="base"/>
            <a:r>
              <a:rPr lang="en-US" sz="1700" dirty="0">
                <a:solidFill>
                  <a:schemeClr val="accent6"/>
                </a:solidFill>
              </a:rPr>
              <a:t>Furthermore </a:t>
            </a:r>
            <a:r>
              <a:rPr lang="en-US" sz="1700" b="1" dirty="0">
                <a:solidFill>
                  <a:schemeClr val="accent6"/>
                </a:solidFill>
              </a:rPr>
              <a:t>5</a:t>
            </a:r>
            <a:r>
              <a:rPr lang="en-US" sz="1700" dirty="0">
                <a:solidFill>
                  <a:schemeClr val="accent6"/>
                </a:solidFill>
              </a:rPr>
              <a:t> journalists and a media employee were sentenced for “aiding and abetting an organization willingly and knowingly without belonging to its structure.”</a:t>
            </a:r>
          </a:p>
          <a:p>
            <a:pPr marL="571500" lvl="1" indent="0">
              <a:buNone/>
            </a:pPr>
            <a:endParaRPr lang="tr-TR" sz="17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graphicFrame>
        <p:nvGraphicFramePr>
          <p:cNvPr id="2" name="Table 1"/>
          <p:cNvGraphicFramePr>
            <a:graphicFrameLocks noGrp="1"/>
          </p:cNvGraphicFramePr>
          <p:nvPr>
            <p:extLst>
              <p:ext uri="{D42A27DB-BD31-4B8C-83A1-F6EECF244321}">
                <p14:modId xmlns:p14="http://schemas.microsoft.com/office/powerpoint/2010/main" val="2543759377"/>
              </p:ext>
            </p:extLst>
          </p:nvPr>
        </p:nvGraphicFramePr>
        <p:xfrm>
          <a:off x="2362200" y="3276600"/>
          <a:ext cx="8127999" cy="2595880"/>
        </p:xfrm>
        <a:graphic>
          <a:graphicData uri="http://schemas.openxmlformats.org/drawingml/2006/table">
            <a:tbl>
              <a:tblPr firstRow="1" bandRow="1">
                <a:tableStyleId>{30DE3F32-91D5-4EE6-9A0B-1AFF72A511F7}</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tr-TR" dirty="0"/>
                        <a:t>Occupation</a:t>
                      </a:r>
                      <a:endParaRPr lang="en-US" dirty="0"/>
                    </a:p>
                  </a:txBody>
                  <a:tcPr/>
                </a:tc>
                <a:tc>
                  <a:txBody>
                    <a:bodyPr/>
                    <a:lstStyle/>
                    <a:p>
                      <a:r>
                        <a:rPr lang="tr-TR" dirty="0"/>
                        <a:t>Name</a:t>
                      </a:r>
                      <a:endParaRPr lang="en-US" dirty="0"/>
                    </a:p>
                  </a:txBody>
                  <a:tcPr/>
                </a:tc>
                <a:tc>
                  <a:txBody>
                    <a:bodyPr/>
                    <a:lstStyle/>
                    <a:p>
                      <a:r>
                        <a:rPr lang="tr-TR" dirty="0"/>
                        <a:t>Sentence</a:t>
                      </a:r>
                      <a:endParaRPr lang="en-US" dirty="0"/>
                    </a:p>
                  </a:txBody>
                  <a:tcPr/>
                </a:tc>
                <a:extLst>
                  <a:ext uri="{0D108BD9-81ED-4DB2-BD59-A6C34878D82A}">
                    <a16:rowId xmlns:a16="http://schemas.microsoft.com/office/drawing/2014/main" val="10000"/>
                  </a:ext>
                </a:extLst>
              </a:tr>
              <a:tr h="370840">
                <a:tc>
                  <a:txBody>
                    <a:bodyPr/>
                    <a:lstStyle/>
                    <a:p>
                      <a:r>
                        <a:rPr lang="tr-TR" dirty="0">
                          <a:solidFill>
                            <a:schemeClr val="accent6"/>
                          </a:solidFill>
                        </a:rPr>
                        <a:t>Journalist</a:t>
                      </a:r>
                      <a:endParaRPr lang="en-US" dirty="0">
                        <a:solidFill>
                          <a:schemeClr val="accent6"/>
                        </a:solidFill>
                      </a:endParaRPr>
                    </a:p>
                  </a:txBody>
                  <a:tcPr/>
                </a:tc>
                <a:tc>
                  <a:txBody>
                    <a:bodyPr/>
                    <a:lstStyle/>
                    <a:p>
                      <a:r>
                        <a:rPr lang="tr-TR" dirty="0">
                          <a:solidFill>
                            <a:schemeClr val="accent6"/>
                          </a:solidFill>
                        </a:rPr>
                        <a:t>Cihan Ünal</a:t>
                      </a:r>
                      <a:endParaRPr lang="en-US" dirty="0">
                        <a:solidFill>
                          <a:schemeClr val="accent6"/>
                        </a:solidFill>
                      </a:endParaRPr>
                    </a:p>
                  </a:txBody>
                  <a:tcPr/>
                </a:tc>
                <a:tc>
                  <a:txBody>
                    <a:bodyPr/>
                    <a:lstStyle/>
                    <a:p>
                      <a:r>
                        <a:rPr lang="tr-TR" dirty="0">
                          <a:solidFill>
                            <a:schemeClr val="accent6"/>
                          </a:solidFill>
                        </a:rPr>
                        <a:t>6 years 3 months</a:t>
                      </a:r>
                      <a:endParaRPr lang="en-US" dirty="0">
                        <a:solidFill>
                          <a:schemeClr val="accent6"/>
                        </a:solidFill>
                      </a:endParaRPr>
                    </a:p>
                  </a:txBody>
                  <a:tcPr/>
                </a:tc>
                <a:extLst>
                  <a:ext uri="{0D108BD9-81ED-4DB2-BD59-A6C34878D82A}">
                    <a16:rowId xmlns:a16="http://schemas.microsoft.com/office/drawing/2014/main" val="10001"/>
                  </a:ext>
                </a:extLst>
              </a:tr>
              <a:tr h="370840">
                <a:tc>
                  <a:txBody>
                    <a:bodyPr/>
                    <a:lstStyle/>
                    <a:p>
                      <a:r>
                        <a:rPr lang="tr-TR" dirty="0">
                          <a:solidFill>
                            <a:schemeClr val="accent6"/>
                          </a:solidFill>
                        </a:rPr>
                        <a:t>Journalist</a:t>
                      </a:r>
                      <a:endParaRPr lang="en-US" dirty="0">
                        <a:solidFill>
                          <a:schemeClr val="accent6"/>
                        </a:solidFill>
                      </a:endParaRPr>
                    </a:p>
                  </a:txBody>
                  <a:tcPr/>
                </a:tc>
                <a:tc>
                  <a:txBody>
                    <a:bodyPr/>
                    <a:lstStyle/>
                    <a:p>
                      <a:r>
                        <a:rPr lang="tr-TR" dirty="0">
                          <a:solidFill>
                            <a:schemeClr val="accent6"/>
                          </a:solidFill>
                        </a:rPr>
                        <a:t>Ömer</a:t>
                      </a:r>
                      <a:r>
                        <a:rPr lang="tr-TR" baseline="0" dirty="0">
                          <a:solidFill>
                            <a:schemeClr val="accent6"/>
                          </a:solidFill>
                        </a:rPr>
                        <a:t> Özdemir</a:t>
                      </a:r>
                      <a:endParaRPr lang="en-US" dirty="0">
                        <a:solidFill>
                          <a:schemeClr val="accent6"/>
                        </a:solidFill>
                      </a:endParaRPr>
                    </a:p>
                  </a:txBody>
                  <a:tcPr/>
                </a:tc>
                <a:tc>
                  <a:txBody>
                    <a:bodyPr/>
                    <a:lstStyle/>
                    <a:p>
                      <a:r>
                        <a:rPr lang="tr-TR" dirty="0">
                          <a:solidFill>
                            <a:schemeClr val="accent6"/>
                          </a:solidFill>
                        </a:rPr>
                        <a:t>6 years 3 months</a:t>
                      </a:r>
                      <a:endParaRPr lang="en-US" dirty="0">
                        <a:solidFill>
                          <a:schemeClr val="accent6"/>
                        </a:solidFill>
                      </a:endParaRPr>
                    </a:p>
                  </a:txBody>
                  <a:tcPr/>
                </a:tc>
                <a:extLst>
                  <a:ext uri="{0D108BD9-81ED-4DB2-BD59-A6C34878D82A}">
                    <a16:rowId xmlns:a16="http://schemas.microsoft.com/office/drawing/2014/main" val="10002"/>
                  </a:ext>
                </a:extLst>
              </a:tr>
              <a:tr h="370840">
                <a:tc>
                  <a:txBody>
                    <a:bodyPr/>
                    <a:lstStyle/>
                    <a:p>
                      <a:r>
                        <a:rPr lang="tr-TR" dirty="0">
                          <a:solidFill>
                            <a:schemeClr val="accent6"/>
                          </a:solidFill>
                        </a:rPr>
                        <a:t>Journalist</a:t>
                      </a:r>
                      <a:endParaRPr lang="en-US" dirty="0">
                        <a:solidFill>
                          <a:schemeClr val="accent6"/>
                        </a:solidFill>
                      </a:endParaRPr>
                    </a:p>
                  </a:txBody>
                  <a:tcPr/>
                </a:tc>
                <a:tc>
                  <a:txBody>
                    <a:bodyPr/>
                    <a:lstStyle/>
                    <a:p>
                      <a:r>
                        <a:rPr lang="tr-TR" dirty="0">
                          <a:solidFill>
                            <a:schemeClr val="accent6"/>
                          </a:solidFill>
                        </a:rPr>
                        <a:t>Osman</a:t>
                      </a:r>
                      <a:r>
                        <a:rPr lang="tr-TR" baseline="0" dirty="0">
                          <a:solidFill>
                            <a:schemeClr val="accent6"/>
                          </a:solidFill>
                        </a:rPr>
                        <a:t> Yakut</a:t>
                      </a:r>
                      <a:endParaRPr lang="en-US" dirty="0">
                        <a:solidFill>
                          <a:schemeClr val="accent6"/>
                        </a:solidFill>
                      </a:endParaRPr>
                    </a:p>
                  </a:txBody>
                  <a:tcPr/>
                </a:tc>
                <a:tc>
                  <a:txBody>
                    <a:bodyPr/>
                    <a:lstStyle/>
                    <a:p>
                      <a:r>
                        <a:rPr lang="tr-TR" dirty="0">
                          <a:solidFill>
                            <a:schemeClr val="accent6"/>
                          </a:solidFill>
                        </a:rPr>
                        <a:t>6 years 3 months</a:t>
                      </a:r>
                      <a:endParaRPr lang="en-US" dirty="0">
                        <a:solidFill>
                          <a:schemeClr val="accent6"/>
                        </a:solidFill>
                      </a:endParaRPr>
                    </a:p>
                  </a:txBody>
                  <a:tcPr/>
                </a:tc>
                <a:extLst>
                  <a:ext uri="{0D108BD9-81ED-4DB2-BD59-A6C34878D82A}">
                    <a16:rowId xmlns:a16="http://schemas.microsoft.com/office/drawing/2014/main" val="10003"/>
                  </a:ext>
                </a:extLst>
              </a:tr>
              <a:tr h="370840">
                <a:tc>
                  <a:txBody>
                    <a:bodyPr/>
                    <a:lstStyle/>
                    <a:p>
                      <a:r>
                        <a:rPr lang="tr-TR" dirty="0">
                          <a:solidFill>
                            <a:schemeClr val="accent6"/>
                          </a:solidFill>
                        </a:rPr>
                        <a:t>Journalist</a:t>
                      </a:r>
                      <a:endParaRPr lang="en-US" dirty="0">
                        <a:solidFill>
                          <a:schemeClr val="accent6"/>
                        </a:solidFill>
                      </a:endParaRPr>
                    </a:p>
                  </a:txBody>
                  <a:tcPr/>
                </a:tc>
                <a:tc>
                  <a:txBody>
                    <a:bodyPr/>
                    <a:lstStyle/>
                    <a:p>
                      <a:r>
                        <a:rPr lang="tr-TR" dirty="0">
                          <a:solidFill>
                            <a:schemeClr val="accent6"/>
                          </a:solidFill>
                        </a:rPr>
                        <a:t>Olgun Matur</a:t>
                      </a:r>
                      <a:endParaRPr lang="en-US" dirty="0">
                        <a:solidFill>
                          <a:schemeClr val="accent6"/>
                        </a:solidFill>
                      </a:endParaRPr>
                    </a:p>
                  </a:txBody>
                  <a:tcPr/>
                </a:tc>
                <a:tc>
                  <a:txBody>
                    <a:bodyPr/>
                    <a:lstStyle/>
                    <a:p>
                      <a:r>
                        <a:rPr lang="tr-TR" dirty="0">
                          <a:solidFill>
                            <a:schemeClr val="accent6"/>
                          </a:solidFill>
                        </a:rPr>
                        <a:t>3 years 1 month 15 days</a:t>
                      </a:r>
                      <a:endParaRPr lang="en-US" dirty="0">
                        <a:solidFill>
                          <a:schemeClr val="accent6"/>
                        </a:solidFill>
                      </a:endParaRPr>
                    </a:p>
                  </a:txBody>
                  <a:tcPr/>
                </a:tc>
                <a:extLst>
                  <a:ext uri="{0D108BD9-81ED-4DB2-BD59-A6C34878D82A}">
                    <a16:rowId xmlns:a16="http://schemas.microsoft.com/office/drawing/2014/main" val="10004"/>
                  </a:ext>
                </a:extLst>
              </a:tr>
              <a:tr h="370840">
                <a:tc>
                  <a:txBody>
                    <a:bodyPr/>
                    <a:lstStyle/>
                    <a:p>
                      <a:r>
                        <a:rPr lang="tr-TR" dirty="0">
                          <a:solidFill>
                            <a:schemeClr val="accent6"/>
                          </a:solidFill>
                        </a:rPr>
                        <a:t>Media employee</a:t>
                      </a:r>
                      <a:endParaRPr lang="en-US" dirty="0">
                        <a:solidFill>
                          <a:schemeClr val="accent6"/>
                        </a:solidFill>
                      </a:endParaRPr>
                    </a:p>
                  </a:txBody>
                  <a:tcPr/>
                </a:tc>
                <a:tc>
                  <a:txBody>
                    <a:bodyPr/>
                    <a:lstStyle/>
                    <a:p>
                      <a:r>
                        <a:rPr lang="tr-TR" dirty="0">
                          <a:solidFill>
                            <a:schemeClr val="accent6"/>
                          </a:solidFill>
                        </a:rPr>
                        <a:t>Kemal Demir</a:t>
                      </a:r>
                      <a:endParaRPr lang="en-US" dirty="0">
                        <a:solidFill>
                          <a:schemeClr val="accent6"/>
                        </a:solidFill>
                      </a:endParaRPr>
                    </a:p>
                  </a:txBody>
                  <a:tcPr/>
                </a:tc>
                <a:tc>
                  <a:txBody>
                    <a:bodyPr/>
                    <a:lstStyle/>
                    <a:p>
                      <a:r>
                        <a:rPr lang="tr-TR" dirty="0">
                          <a:solidFill>
                            <a:schemeClr val="accent6"/>
                          </a:solidFill>
                        </a:rPr>
                        <a:t>3 years 9 months</a:t>
                      </a:r>
                      <a:endParaRPr lang="en-US" dirty="0">
                        <a:solidFill>
                          <a:schemeClr val="accent6"/>
                        </a:solidFill>
                      </a:endParaRPr>
                    </a:p>
                  </a:txBody>
                  <a:tcPr/>
                </a:tc>
                <a:extLst>
                  <a:ext uri="{0D108BD9-81ED-4DB2-BD59-A6C34878D82A}">
                    <a16:rowId xmlns:a16="http://schemas.microsoft.com/office/drawing/2014/main" val="10005"/>
                  </a:ext>
                </a:extLst>
              </a:tr>
              <a:tr h="370840">
                <a:tc>
                  <a:txBody>
                    <a:bodyPr/>
                    <a:lstStyle/>
                    <a:p>
                      <a:r>
                        <a:rPr lang="tr-TR" dirty="0">
                          <a:solidFill>
                            <a:schemeClr val="accent6"/>
                          </a:solidFill>
                        </a:rPr>
                        <a:t>Journalist</a:t>
                      </a:r>
                      <a:endParaRPr lang="en-US" dirty="0">
                        <a:solidFill>
                          <a:schemeClr val="accent6"/>
                        </a:solidFill>
                      </a:endParaRPr>
                    </a:p>
                  </a:txBody>
                  <a:tcPr/>
                </a:tc>
                <a:tc>
                  <a:txBody>
                    <a:bodyPr/>
                    <a:lstStyle/>
                    <a:p>
                      <a:r>
                        <a:rPr lang="tr-TR" dirty="0">
                          <a:solidFill>
                            <a:schemeClr val="accent6"/>
                          </a:solidFill>
                        </a:rPr>
                        <a:t>Nurcan</a:t>
                      </a:r>
                      <a:r>
                        <a:rPr lang="tr-TR" baseline="0" dirty="0">
                          <a:solidFill>
                            <a:schemeClr val="accent6"/>
                          </a:solidFill>
                        </a:rPr>
                        <a:t> Yalçın</a:t>
                      </a:r>
                      <a:endParaRPr lang="en-US" dirty="0">
                        <a:solidFill>
                          <a:schemeClr val="accent6"/>
                        </a:solidFill>
                      </a:endParaRPr>
                    </a:p>
                  </a:txBody>
                  <a:tcPr/>
                </a:tc>
                <a:tc>
                  <a:txBody>
                    <a:bodyPr/>
                    <a:lstStyle/>
                    <a:p>
                      <a:r>
                        <a:rPr lang="tr-TR" dirty="0">
                          <a:solidFill>
                            <a:schemeClr val="accent6"/>
                          </a:solidFill>
                        </a:rPr>
                        <a:t>2 years 6 months</a:t>
                      </a:r>
                      <a:endParaRPr lang="en-US" dirty="0">
                        <a:solidFill>
                          <a:schemeClr val="accent6"/>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5993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533400"/>
            <a:ext cx="10087897" cy="5105400"/>
          </a:xfrm>
          <a:prstGeom prst="rect">
            <a:avLst/>
          </a:prstGeom>
          <a:noFill/>
          <a:ln>
            <a:noFill/>
          </a:ln>
        </p:spPr>
        <p:txBody>
          <a:bodyPr spcFirstLastPara="1" wrap="square" lIns="91425" tIns="45700" rIns="91425" bIns="45700" anchor="t" anchorCtr="0">
            <a:noAutofit/>
          </a:bodyPr>
          <a:lstStyle/>
          <a:p>
            <a:pPr fontAlgn="base"/>
            <a:r>
              <a:rPr lang="tr-TR" sz="1900" u="sng" dirty="0">
                <a:solidFill>
                  <a:schemeClr val="accent6"/>
                </a:solidFill>
              </a:rPr>
              <a:t>Işıkırık Group of Cases</a:t>
            </a:r>
            <a:endParaRPr lang="en-US" sz="1900" u="sng" dirty="0">
              <a:solidFill>
                <a:schemeClr val="accent6"/>
              </a:solidFill>
            </a:endParaRPr>
          </a:p>
          <a:p>
            <a:pPr lvl="1" algn="just" fontAlgn="base"/>
            <a:r>
              <a:rPr lang="en-US" sz="1900" b="1" i="0" dirty="0">
                <a:solidFill>
                  <a:schemeClr val="accent6"/>
                </a:solidFill>
              </a:rPr>
              <a:t>Article 220/</a:t>
            </a:r>
            <a:r>
              <a:rPr lang="tr-TR" sz="1900" b="1" i="0" dirty="0">
                <a:solidFill>
                  <a:schemeClr val="accent6"/>
                </a:solidFill>
              </a:rPr>
              <a:t>7</a:t>
            </a:r>
            <a:r>
              <a:rPr lang="en-US" sz="1900" b="1" i="0" dirty="0">
                <a:solidFill>
                  <a:schemeClr val="accent6"/>
                </a:solidFill>
              </a:rPr>
              <a:t> of the Turkish Penal Code:</a:t>
            </a:r>
            <a:r>
              <a:rPr lang="en-US" sz="1900" i="0" dirty="0">
                <a:solidFill>
                  <a:schemeClr val="accent6"/>
                </a:solidFill>
              </a:rPr>
              <a:t> </a:t>
            </a:r>
            <a:r>
              <a:rPr lang="tr-TR" sz="1900" i="0" dirty="0">
                <a:solidFill>
                  <a:schemeClr val="accent6"/>
                </a:solidFill>
              </a:rPr>
              <a:t>A</a:t>
            </a:r>
            <a:r>
              <a:rPr lang="en-US" sz="1900" i="0" dirty="0" err="1">
                <a:solidFill>
                  <a:schemeClr val="accent6"/>
                </a:solidFill>
              </a:rPr>
              <a:t>iding</a:t>
            </a:r>
            <a:r>
              <a:rPr lang="en-US" sz="1900" i="0" dirty="0">
                <a:solidFill>
                  <a:schemeClr val="accent6"/>
                </a:solidFill>
              </a:rPr>
              <a:t> and abetting an organization willingly and knowingly without belonging to its structure </a:t>
            </a:r>
            <a:endParaRPr lang="tr-TR" sz="1900" i="0" dirty="0">
              <a:solidFill>
                <a:schemeClr val="accent6"/>
              </a:solidFill>
            </a:endParaRPr>
          </a:p>
          <a:p>
            <a:pPr lvl="2" algn="just" fontAlgn="base"/>
            <a:r>
              <a:rPr lang="en-US" sz="1900" dirty="0">
                <a:solidFill>
                  <a:schemeClr val="accent6"/>
                </a:solidFill>
              </a:rPr>
              <a:t>The practice of using Articles 220/6 and 220/7 interchangeably with Articles 7/1 and 7/2 of Anti-Terror Law also continues. </a:t>
            </a:r>
            <a:endParaRPr lang="tr-TR" sz="1900" dirty="0">
              <a:solidFill>
                <a:schemeClr val="accent6"/>
              </a:solidFill>
            </a:endParaRPr>
          </a:p>
          <a:p>
            <a:pPr lvl="3" algn="just" fontAlgn="base"/>
            <a:r>
              <a:rPr lang="tr-TR" sz="1900" i="0" dirty="0">
                <a:solidFill>
                  <a:schemeClr val="accent6"/>
                </a:solidFill>
              </a:rPr>
              <a:t>I</a:t>
            </a:r>
            <a:r>
              <a:rPr lang="en-US" sz="1900" i="0" dirty="0">
                <a:solidFill>
                  <a:schemeClr val="accent6"/>
                </a:solidFill>
              </a:rPr>
              <a:t>n another case, journalist </a:t>
            </a:r>
            <a:r>
              <a:rPr lang="en-US" sz="1900" b="1" i="0" dirty="0" err="1">
                <a:solidFill>
                  <a:schemeClr val="accent6"/>
                </a:solidFill>
              </a:rPr>
              <a:t>Nurcan</a:t>
            </a:r>
            <a:r>
              <a:rPr lang="en-US" sz="1900" b="1" i="0" dirty="0">
                <a:solidFill>
                  <a:schemeClr val="accent6"/>
                </a:solidFill>
              </a:rPr>
              <a:t> </a:t>
            </a:r>
            <a:r>
              <a:rPr lang="en-US" sz="1900" b="1" i="0" dirty="0" err="1">
                <a:solidFill>
                  <a:schemeClr val="accent6"/>
                </a:solidFill>
              </a:rPr>
              <a:t>Yalçın</a:t>
            </a:r>
            <a:r>
              <a:rPr lang="en-US" sz="1900" b="1" i="0" dirty="0">
                <a:solidFill>
                  <a:schemeClr val="accent6"/>
                </a:solidFill>
              </a:rPr>
              <a:t> </a:t>
            </a:r>
            <a:r>
              <a:rPr lang="en-US" sz="1900" i="0" dirty="0">
                <a:solidFill>
                  <a:schemeClr val="accent6"/>
                </a:solidFill>
              </a:rPr>
              <a:t>was initially charged with Articles 7/1 and 7/2 Anti-Terror Law for her visits to Rosa </a:t>
            </a:r>
            <a:r>
              <a:rPr lang="en-US" sz="1900" i="0" dirty="0" err="1">
                <a:solidFill>
                  <a:schemeClr val="accent6"/>
                </a:solidFill>
              </a:rPr>
              <a:t>Womens</a:t>
            </a:r>
            <a:r>
              <a:rPr lang="en-US" sz="1900" i="0" dirty="0">
                <a:solidFill>
                  <a:schemeClr val="accent6"/>
                </a:solidFill>
              </a:rPr>
              <a:t>’ Association and her journalistic activities at </a:t>
            </a:r>
            <a:r>
              <a:rPr lang="en-US" sz="1900" i="0" dirty="0" err="1">
                <a:solidFill>
                  <a:schemeClr val="accent6"/>
                </a:solidFill>
              </a:rPr>
              <a:t>JinNews</a:t>
            </a:r>
            <a:r>
              <a:rPr lang="en-US" sz="1900" i="0" dirty="0">
                <a:solidFill>
                  <a:schemeClr val="accent6"/>
                </a:solidFill>
              </a:rPr>
              <a:t>. However, the court ruled to sentence the journalist for “aiding and abetting an organization willingly and knowingly without belonging to its structure.” </a:t>
            </a:r>
            <a:endParaRPr lang="tr-TR" sz="1900" i="0" dirty="0">
              <a:solidFill>
                <a:schemeClr val="accent6"/>
              </a:solidFill>
            </a:endParaRPr>
          </a:p>
          <a:p>
            <a:pPr lvl="3" algn="just" fontAlgn="base"/>
            <a:r>
              <a:rPr lang="en-US" sz="1900" i="0" dirty="0">
                <a:solidFill>
                  <a:schemeClr val="accent6"/>
                </a:solidFill>
              </a:rPr>
              <a:t>On 22 October 2022, during her speech at the election of Izmir Bar Association lawyer </a:t>
            </a:r>
            <a:r>
              <a:rPr lang="en-US" sz="1900" b="1" i="0" dirty="0" err="1">
                <a:solidFill>
                  <a:schemeClr val="accent6"/>
                </a:solidFill>
              </a:rPr>
              <a:t>Aryen</a:t>
            </a:r>
            <a:r>
              <a:rPr lang="en-US" sz="1900" b="1" i="0" dirty="0">
                <a:solidFill>
                  <a:schemeClr val="accent6"/>
                </a:solidFill>
              </a:rPr>
              <a:t> </a:t>
            </a:r>
            <a:r>
              <a:rPr lang="en-US" sz="1900" b="1" i="0" dirty="0" err="1">
                <a:solidFill>
                  <a:schemeClr val="accent6"/>
                </a:solidFill>
              </a:rPr>
              <a:t>Turan</a:t>
            </a:r>
            <a:r>
              <a:rPr lang="en-US" sz="1900" b="1" i="0" dirty="0">
                <a:solidFill>
                  <a:schemeClr val="accent6"/>
                </a:solidFill>
              </a:rPr>
              <a:t> </a:t>
            </a:r>
            <a:r>
              <a:rPr lang="en-US" sz="1900" i="0" dirty="0">
                <a:solidFill>
                  <a:schemeClr val="accent6"/>
                </a:solidFill>
              </a:rPr>
              <a:t>called for the allegations of chemical weapon use by the Turkish army to be investigated as per the international conventions. After being targeted by pro-Islamist and pro-government newspapers, </a:t>
            </a:r>
            <a:r>
              <a:rPr lang="en-US" sz="1900" i="0" dirty="0" err="1">
                <a:solidFill>
                  <a:schemeClr val="accent6"/>
                </a:solidFill>
              </a:rPr>
              <a:t>Turan</a:t>
            </a:r>
            <a:r>
              <a:rPr lang="en-US" sz="1900" i="0" dirty="0">
                <a:solidFill>
                  <a:schemeClr val="accent6"/>
                </a:solidFill>
              </a:rPr>
              <a:t> was taken into custody on 3 November 2022 as she was leaving her office and held in police custody for a day.130 On 7 November 2022, </a:t>
            </a:r>
            <a:r>
              <a:rPr lang="en-US" sz="1900" i="0" dirty="0" err="1">
                <a:solidFill>
                  <a:schemeClr val="accent6"/>
                </a:solidFill>
              </a:rPr>
              <a:t>Turan</a:t>
            </a:r>
            <a:r>
              <a:rPr lang="en-US" sz="1900" i="0" dirty="0">
                <a:solidFill>
                  <a:schemeClr val="accent6"/>
                </a:solidFill>
              </a:rPr>
              <a:t> was charged with “aiding and abetting an </a:t>
            </a:r>
            <a:r>
              <a:rPr lang="en-US" sz="1900" i="0" dirty="0" err="1">
                <a:solidFill>
                  <a:schemeClr val="accent6"/>
                </a:solidFill>
              </a:rPr>
              <a:t>organisation</a:t>
            </a:r>
            <a:r>
              <a:rPr lang="en-US" sz="1900" i="0" dirty="0">
                <a:solidFill>
                  <a:schemeClr val="accent6"/>
                </a:solidFill>
              </a:rPr>
              <a:t> without belonging to its structure.”</a:t>
            </a:r>
          </a:p>
          <a:p>
            <a:pPr lvl="2" fontAlgn="base"/>
            <a:endParaRPr lang="tr-TR" sz="190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84900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1295400" y="228600"/>
            <a:ext cx="9601200" cy="914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800" b="1" dirty="0">
                <a:solidFill>
                  <a:schemeClr val="accent6"/>
                </a:solidFill>
              </a:rPr>
              <a:t>Recommendations</a:t>
            </a:r>
            <a:endParaRPr sz="3000" b="1" dirty="0"/>
          </a:p>
        </p:txBody>
      </p:sp>
      <p:sp>
        <p:nvSpPr>
          <p:cNvPr id="184" name="Google Shape;184;p22"/>
          <p:cNvSpPr txBox="1">
            <a:spLocks noGrp="1"/>
          </p:cNvSpPr>
          <p:nvPr>
            <p:ph type="body" idx="1"/>
          </p:nvPr>
        </p:nvSpPr>
        <p:spPr>
          <a:xfrm>
            <a:off x="1371600" y="762000"/>
            <a:ext cx="10087897" cy="4233909"/>
          </a:xfrm>
          <a:prstGeom prst="rect">
            <a:avLst/>
          </a:prstGeom>
          <a:noFill/>
          <a:ln>
            <a:noFill/>
          </a:ln>
        </p:spPr>
        <p:txBody>
          <a:bodyPr spcFirstLastPara="1" wrap="square" lIns="91425" tIns="45700" rIns="91425" bIns="45700" anchor="t" anchorCtr="0">
            <a:noAutofit/>
          </a:bodyPr>
          <a:lstStyle/>
          <a:p>
            <a:pPr algn="just" fontAlgn="base"/>
            <a:r>
              <a:rPr lang="tr-TR" sz="2200" dirty="0">
                <a:solidFill>
                  <a:schemeClr val="accent6"/>
                </a:solidFill>
              </a:rPr>
              <a:t>C</a:t>
            </a:r>
            <a:r>
              <a:rPr lang="en-US" sz="2200" dirty="0" err="1">
                <a:solidFill>
                  <a:schemeClr val="accent6"/>
                </a:solidFill>
              </a:rPr>
              <a:t>ontinue</a:t>
            </a:r>
            <a:r>
              <a:rPr lang="en-US" sz="2200" dirty="0">
                <a:solidFill>
                  <a:schemeClr val="accent6"/>
                </a:solidFill>
              </a:rPr>
              <a:t> the supervision on the execution of the </a:t>
            </a:r>
            <a:r>
              <a:rPr lang="en-US" sz="2200" dirty="0" err="1">
                <a:solidFill>
                  <a:schemeClr val="accent6"/>
                </a:solidFill>
              </a:rPr>
              <a:t>Öner</a:t>
            </a:r>
            <a:r>
              <a:rPr lang="en-US" sz="2200" dirty="0">
                <a:solidFill>
                  <a:schemeClr val="accent6"/>
                </a:solidFill>
              </a:rPr>
              <a:t> and </a:t>
            </a:r>
            <a:r>
              <a:rPr lang="en-US" sz="2200" dirty="0" err="1">
                <a:solidFill>
                  <a:schemeClr val="accent6"/>
                </a:solidFill>
              </a:rPr>
              <a:t>Türk</a:t>
            </a:r>
            <a:r>
              <a:rPr lang="en-US" sz="2200" dirty="0">
                <a:solidFill>
                  <a:schemeClr val="accent6"/>
                </a:solidFill>
              </a:rPr>
              <a:t>, </a:t>
            </a:r>
            <a:r>
              <a:rPr lang="en-US" sz="2200" dirty="0" err="1">
                <a:solidFill>
                  <a:schemeClr val="accent6"/>
                </a:solidFill>
              </a:rPr>
              <a:t>Şener</a:t>
            </a:r>
            <a:r>
              <a:rPr lang="en-US" sz="2200" dirty="0">
                <a:solidFill>
                  <a:schemeClr val="accent6"/>
                </a:solidFill>
              </a:rPr>
              <a:t>, </a:t>
            </a:r>
            <a:r>
              <a:rPr lang="en-US" sz="2200" dirty="0" err="1">
                <a:solidFill>
                  <a:schemeClr val="accent6"/>
                </a:solidFill>
              </a:rPr>
              <a:t>Akçam</a:t>
            </a:r>
            <a:r>
              <a:rPr lang="en-US" sz="2200" dirty="0">
                <a:solidFill>
                  <a:schemeClr val="accent6"/>
                </a:solidFill>
              </a:rPr>
              <a:t>, </a:t>
            </a:r>
            <a:r>
              <a:rPr lang="en-US" sz="2200" dirty="0" err="1">
                <a:solidFill>
                  <a:schemeClr val="accent6"/>
                </a:solidFill>
              </a:rPr>
              <a:t>Artun</a:t>
            </a:r>
            <a:r>
              <a:rPr lang="en-US" sz="2200" dirty="0">
                <a:solidFill>
                  <a:schemeClr val="accent6"/>
                </a:solidFill>
              </a:rPr>
              <a:t> and </a:t>
            </a:r>
            <a:r>
              <a:rPr lang="en-US" sz="2200" dirty="0" err="1">
                <a:solidFill>
                  <a:schemeClr val="accent6"/>
                </a:solidFill>
              </a:rPr>
              <a:t>Güvener</a:t>
            </a:r>
            <a:r>
              <a:rPr lang="en-US" sz="2200" dirty="0">
                <a:solidFill>
                  <a:schemeClr val="accent6"/>
                </a:solidFill>
              </a:rPr>
              <a:t>, </a:t>
            </a:r>
            <a:r>
              <a:rPr lang="en-US" sz="2200" dirty="0" err="1">
                <a:solidFill>
                  <a:schemeClr val="accent6"/>
                </a:solidFill>
              </a:rPr>
              <a:t>Işıkırık</a:t>
            </a:r>
            <a:r>
              <a:rPr lang="en-US" sz="2200" dirty="0">
                <a:solidFill>
                  <a:schemeClr val="accent6"/>
                </a:solidFill>
              </a:rPr>
              <a:t> groups of cases under enhanced procedure.</a:t>
            </a:r>
          </a:p>
          <a:p>
            <a:pPr algn="just" fontAlgn="base"/>
            <a:r>
              <a:rPr lang="tr-TR" sz="2200" dirty="0">
                <a:solidFill>
                  <a:schemeClr val="accent6"/>
                </a:solidFill>
              </a:rPr>
              <a:t>R</a:t>
            </a:r>
            <a:r>
              <a:rPr lang="en-US" sz="2200" dirty="0">
                <a:solidFill>
                  <a:schemeClr val="accent6"/>
                </a:solidFill>
              </a:rPr>
              <a:t>e-examine these groups of cases at a future CM-DH agenda and more frequently.</a:t>
            </a:r>
          </a:p>
          <a:p>
            <a:pPr algn="just" fontAlgn="base"/>
            <a:r>
              <a:rPr lang="tr-TR" sz="2200" dirty="0">
                <a:solidFill>
                  <a:schemeClr val="accent6"/>
                </a:solidFill>
              </a:rPr>
              <a:t>R</a:t>
            </a:r>
            <a:r>
              <a:rPr lang="en-US" sz="2200" dirty="0" err="1">
                <a:solidFill>
                  <a:schemeClr val="accent6"/>
                </a:solidFill>
              </a:rPr>
              <a:t>equest</a:t>
            </a:r>
            <a:r>
              <a:rPr lang="en-US" sz="2200" dirty="0">
                <a:solidFill>
                  <a:schemeClr val="accent6"/>
                </a:solidFill>
              </a:rPr>
              <a:t> the authorities to revise their action plan so that they address structural problems arising from the legislative frameworks as identified by the </a:t>
            </a:r>
            <a:r>
              <a:rPr lang="en-US" sz="2200" dirty="0" err="1">
                <a:solidFill>
                  <a:schemeClr val="accent6"/>
                </a:solidFill>
              </a:rPr>
              <a:t>ECtHR</a:t>
            </a:r>
            <a:r>
              <a:rPr lang="en-US" sz="2200" dirty="0">
                <a:solidFill>
                  <a:schemeClr val="accent6"/>
                </a:solidFill>
              </a:rPr>
              <a:t> in these groups of cases.</a:t>
            </a:r>
          </a:p>
          <a:p>
            <a:pPr algn="just" fontAlgn="base"/>
            <a:r>
              <a:rPr lang="tr-TR" sz="2200" dirty="0">
                <a:solidFill>
                  <a:schemeClr val="accent6"/>
                </a:solidFill>
              </a:rPr>
              <a:t>F</a:t>
            </a:r>
            <a:r>
              <a:rPr lang="en-US" sz="2200" dirty="0" err="1">
                <a:solidFill>
                  <a:schemeClr val="accent6"/>
                </a:solidFill>
              </a:rPr>
              <a:t>ollow</a:t>
            </a:r>
            <a:r>
              <a:rPr lang="en-US" sz="2200" dirty="0">
                <a:solidFill>
                  <a:schemeClr val="accent6"/>
                </a:solidFill>
              </a:rPr>
              <a:t> the development of legal amendments with regards Article 301 of Turkish Penal Code and constantly monitor the actions of the authorities in that regard. </a:t>
            </a:r>
          </a:p>
          <a:p>
            <a:pPr algn="just" fontAlgn="base"/>
            <a:r>
              <a:rPr lang="tr-TR" sz="2200" dirty="0">
                <a:solidFill>
                  <a:schemeClr val="accent6"/>
                </a:solidFill>
              </a:rPr>
              <a:t>R</a:t>
            </a:r>
            <a:r>
              <a:rPr lang="en-US" sz="2200" dirty="0" err="1">
                <a:solidFill>
                  <a:schemeClr val="accent6"/>
                </a:solidFill>
              </a:rPr>
              <a:t>eiterate</a:t>
            </a:r>
            <a:r>
              <a:rPr lang="en-US" sz="2200" dirty="0">
                <a:solidFill>
                  <a:schemeClr val="accent6"/>
                </a:solidFill>
              </a:rPr>
              <a:t> its demands for amendments to Article 125 of the Turkish Penal Code and the abolition of Articles 220/6, 220/7 and 299 of the Turkish Penal Code. </a:t>
            </a:r>
          </a:p>
        </p:txBody>
      </p:sp>
      <p:sp>
        <p:nvSpPr>
          <p:cNvPr id="185" name="Google Shape;185;p2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86" name="Google Shape;186;p2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dirty="0"/>
          </a:p>
        </p:txBody>
      </p:sp>
    </p:spTree>
    <p:extLst>
      <p:ext uri="{BB962C8B-B14F-4D97-AF65-F5344CB8AC3E}">
        <p14:creationId xmlns:p14="http://schemas.microsoft.com/office/powerpoint/2010/main" val="16849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500" b="1" dirty="0">
                <a:solidFill>
                  <a:schemeClr val="accent6"/>
                </a:solidFill>
              </a:rPr>
              <a:t>Brief summary of the authorities’ claims and arguments</a:t>
            </a:r>
            <a:endParaRPr sz="2500" b="1" dirty="0"/>
          </a:p>
        </p:txBody>
      </p:sp>
      <p:sp>
        <p:nvSpPr>
          <p:cNvPr id="168" name="Google Shape;168;p20"/>
          <p:cNvSpPr txBox="1">
            <a:spLocks noGrp="1"/>
          </p:cNvSpPr>
          <p:nvPr>
            <p:ph type="body" idx="1"/>
          </p:nvPr>
        </p:nvSpPr>
        <p:spPr>
          <a:xfrm>
            <a:off x="1371600" y="685800"/>
            <a:ext cx="10087897" cy="5181600"/>
          </a:xfrm>
          <a:prstGeom prst="rect">
            <a:avLst/>
          </a:prstGeom>
          <a:noFill/>
          <a:ln>
            <a:noFill/>
          </a:ln>
        </p:spPr>
        <p:txBody>
          <a:bodyPr spcFirstLastPara="1" wrap="square" lIns="91425" tIns="45700" rIns="91425" bIns="45700" anchor="t" anchorCtr="0">
            <a:noAutofit/>
          </a:bodyPr>
          <a:lstStyle/>
          <a:p>
            <a:pPr fontAlgn="base"/>
            <a:r>
              <a:rPr lang="en-US" sz="1500" u="sng" dirty="0" err="1">
                <a:solidFill>
                  <a:schemeClr val="accent6"/>
                </a:solidFill>
              </a:rPr>
              <a:t>Öner</a:t>
            </a:r>
            <a:r>
              <a:rPr lang="en-US" sz="1500" u="sng" dirty="0">
                <a:solidFill>
                  <a:schemeClr val="accent6"/>
                </a:solidFill>
              </a:rPr>
              <a:t> and </a:t>
            </a:r>
            <a:r>
              <a:rPr lang="en-US" sz="1500" u="sng" dirty="0" err="1">
                <a:solidFill>
                  <a:schemeClr val="accent6"/>
                </a:solidFill>
              </a:rPr>
              <a:t>Türk</a:t>
            </a:r>
            <a:r>
              <a:rPr lang="en-US" sz="1500" u="sng" dirty="0">
                <a:solidFill>
                  <a:schemeClr val="accent6"/>
                </a:solidFill>
              </a:rPr>
              <a:t> Group of Cases</a:t>
            </a:r>
          </a:p>
          <a:p>
            <a:pPr lvl="1" fontAlgn="base"/>
            <a:r>
              <a:rPr lang="en-US" sz="1500" b="1" i="0" dirty="0">
                <a:solidFill>
                  <a:schemeClr val="accent6"/>
                </a:solidFill>
              </a:rPr>
              <a:t>Article 6/2 of Anti-Terror Law :</a:t>
            </a:r>
            <a:r>
              <a:rPr lang="en-US" sz="1500" i="0" dirty="0">
                <a:solidFill>
                  <a:schemeClr val="accent6"/>
                </a:solidFill>
              </a:rPr>
              <a:t> </a:t>
            </a:r>
            <a:r>
              <a:rPr lang="tr-TR" sz="1500" i="0" dirty="0">
                <a:solidFill>
                  <a:schemeClr val="accent6"/>
                </a:solidFill>
              </a:rPr>
              <a:t>P</a:t>
            </a:r>
            <a:r>
              <a:rPr lang="en-US" sz="1500" i="0" dirty="0" err="1">
                <a:solidFill>
                  <a:schemeClr val="accent6"/>
                </a:solidFill>
              </a:rPr>
              <a:t>rinting</a:t>
            </a:r>
            <a:r>
              <a:rPr lang="en-US" sz="1500" i="0" dirty="0">
                <a:solidFill>
                  <a:schemeClr val="accent6"/>
                </a:solidFill>
              </a:rPr>
              <a:t> or publishing declarations or announcements of terrorist organizations </a:t>
            </a:r>
            <a:endParaRPr lang="tr-TR" sz="1500" i="0" dirty="0">
              <a:solidFill>
                <a:schemeClr val="accent6"/>
              </a:solidFill>
            </a:endParaRPr>
          </a:p>
          <a:p>
            <a:pPr lvl="2" fontAlgn="base"/>
            <a:r>
              <a:rPr lang="tr-TR" sz="1500" i="0" dirty="0">
                <a:solidFill>
                  <a:schemeClr val="accent6"/>
                </a:solidFill>
              </a:rPr>
              <a:t>A</a:t>
            </a:r>
            <a:r>
              <a:rPr lang="en-US" sz="1500" i="0" dirty="0">
                <a:solidFill>
                  <a:schemeClr val="accent6"/>
                </a:solidFill>
              </a:rPr>
              <a:t>mended in 2013 </a:t>
            </a:r>
            <a:r>
              <a:rPr lang="en-US" sz="1500" b="1" i="0" dirty="0">
                <a:solidFill>
                  <a:schemeClr val="accent6"/>
                </a:solidFill>
              </a:rPr>
              <a:t>→</a:t>
            </a:r>
            <a:r>
              <a:rPr lang="en-US" sz="1500" i="0" dirty="0">
                <a:solidFill>
                  <a:schemeClr val="accent6"/>
                </a:solidFill>
              </a:rPr>
              <a:t> </a:t>
            </a:r>
            <a:r>
              <a:rPr lang="tr-TR" sz="1500" i="1" dirty="0">
                <a:solidFill>
                  <a:schemeClr val="accent6"/>
                </a:solidFill>
              </a:rPr>
              <a:t>«</a:t>
            </a:r>
            <a:r>
              <a:rPr lang="en-US" sz="1500" i="1" dirty="0">
                <a:solidFill>
                  <a:schemeClr val="accent6"/>
                </a:solidFill>
              </a:rPr>
              <a:t>the interpretation has been narrowed down through a remark added and thus the act of printing and publishing leaflets is no longer considered an offense unless they praise or incite terrorist organization’s methods and involve elements of violence, force or threat.</a:t>
            </a:r>
            <a:r>
              <a:rPr lang="tr-TR" sz="1500" i="1" dirty="0">
                <a:solidFill>
                  <a:schemeClr val="accent6"/>
                </a:solidFill>
              </a:rPr>
              <a:t>»</a:t>
            </a:r>
            <a:endParaRPr lang="en-US" sz="1500" i="1" dirty="0">
              <a:solidFill>
                <a:schemeClr val="accent6"/>
              </a:solidFill>
            </a:endParaRPr>
          </a:p>
          <a:p>
            <a:pPr lvl="1" fontAlgn="base"/>
            <a:r>
              <a:rPr lang="en-US" sz="1500" b="1" i="0" dirty="0">
                <a:solidFill>
                  <a:schemeClr val="accent6"/>
                </a:solidFill>
              </a:rPr>
              <a:t>Article 7/2 of Anti- Terror Law :</a:t>
            </a:r>
            <a:r>
              <a:rPr lang="en-US" sz="1500" i="0" dirty="0">
                <a:solidFill>
                  <a:schemeClr val="accent6"/>
                </a:solidFill>
              </a:rPr>
              <a:t> </a:t>
            </a:r>
            <a:r>
              <a:rPr lang="tr-TR" sz="1500" i="0" dirty="0">
                <a:solidFill>
                  <a:schemeClr val="accent6"/>
                </a:solidFill>
              </a:rPr>
              <a:t>P</a:t>
            </a:r>
            <a:r>
              <a:rPr lang="en-US" sz="1500" i="0" dirty="0" err="1">
                <a:solidFill>
                  <a:schemeClr val="accent6"/>
                </a:solidFill>
              </a:rPr>
              <a:t>ropaganda</a:t>
            </a:r>
            <a:r>
              <a:rPr lang="en-US" sz="1500" i="0" dirty="0">
                <a:solidFill>
                  <a:schemeClr val="accent6"/>
                </a:solidFill>
              </a:rPr>
              <a:t> in favor of an illegal organization</a:t>
            </a:r>
            <a:r>
              <a:rPr lang="tr-TR" sz="1500" i="0" dirty="0">
                <a:solidFill>
                  <a:schemeClr val="accent6"/>
                </a:solidFill>
              </a:rPr>
              <a:t> </a:t>
            </a:r>
          </a:p>
          <a:p>
            <a:pPr lvl="2" fontAlgn="base"/>
            <a:r>
              <a:rPr lang="tr-TR" sz="1500" i="0" dirty="0">
                <a:solidFill>
                  <a:schemeClr val="accent6"/>
                </a:solidFill>
              </a:rPr>
              <a:t>A</a:t>
            </a:r>
            <a:r>
              <a:rPr lang="en-US" sz="1500" i="0" dirty="0">
                <a:solidFill>
                  <a:schemeClr val="accent6"/>
                </a:solidFill>
              </a:rPr>
              <a:t>mended in 2013 → </a:t>
            </a:r>
            <a:r>
              <a:rPr lang="tr-TR" sz="1500" i="1" dirty="0">
                <a:solidFill>
                  <a:schemeClr val="accent6"/>
                </a:solidFill>
              </a:rPr>
              <a:t>«</a:t>
            </a:r>
            <a:r>
              <a:rPr lang="en-US" sz="1500" i="1" dirty="0">
                <a:solidFill>
                  <a:schemeClr val="accent6"/>
                </a:solidFill>
              </a:rPr>
              <a:t>the interpretation has been narrowed down the act of making propaganda for a terrorist organization by justifying, praising or inciting its methods, is not recognized as an offense if it does not contain violence, force or threat. </a:t>
            </a:r>
            <a:r>
              <a:rPr lang="tr-TR" sz="1500" dirty="0">
                <a:solidFill>
                  <a:schemeClr val="accent6"/>
                </a:solidFill>
              </a:rPr>
              <a:t>»</a:t>
            </a:r>
            <a:endParaRPr lang="tr-TR" sz="1500" i="1" dirty="0">
              <a:solidFill>
                <a:schemeClr val="accent6"/>
              </a:solidFill>
            </a:endParaRPr>
          </a:p>
          <a:p>
            <a:pPr lvl="2" fontAlgn="base"/>
            <a:r>
              <a:rPr lang="en-US" sz="1500" i="0" dirty="0">
                <a:solidFill>
                  <a:schemeClr val="accent6"/>
                </a:solidFill>
              </a:rPr>
              <a:t>A sentence added in 2019 → </a:t>
            </a:r>
            <a:r>
              <a:rPr lang="tr-TR" sz="1500" i="1" dirty="0">
                <a:solidFill>
                  <a:schemeClr val="accent6"/>
                </a:solidFill>
              </a:rPr>
              <a:t>«</a:t>
            </a:r>
            <a:r>
              <a:rPr lang="en-US" sz="1500" i="1" dirty="0">
                <a:solidFill>
                  <a:schemeClr val="accent6"/>
                </a:solidFill>
              </a:rPr>
              <a:t>expressions of opinion constituting criticism or not exceeding the limits of reporting, will not constitute a crime.</a:t>
            </a:r>
            <a:r>
              <a:rPr lang="tr-TR" sz="1500" i="1" dirty="0">
                <a:solidFill>
                  <a:schemeClr val="accent6"/>
                </a:solidFill>
              </a:rPr>
              <a:t>»</a:t>
            </a:r>
            <a:endParaRPr lang="en-US" sz="1500" i="1" dirty="0">
              <a:solidFill>
                <a:schemeClr val="accent6"/>
              </a:solidFill>
            </a:endParaRPr>
          </a:p>
          <a:p>
            <a:pPr lvl="1" fontAlgn="base"/>
            <a:r>
              <a:rPr lang="en-US" sz="1500" b="1" i="0" dirty="0">
                <a:solidFill>
                  <a:schemeClr val="accent6"/>
                </a:solidFill>
              </a:rPr>
              <a:t>Article 215 of the Turkish Penal Code: </a:t>
            </a:r>
            <a:r>
              <a:rPr lang="tr-TR" sz="1500" i="0" dirty="0">
                <a:solidFill>
                  <a:schemeClr val="accent6"/>
                </a:solidFill>
              </a:rPr>
              <a:t>P</a:t>
            </a:r>
            <a:r>
              <a:rPr lang="en-US" sz="1500" i="0" dirty="0">
                <a:solidFill>
                  <a:schemeClr val="accent6"/>
                </a:solidFill>
              </a:rPr>
              <a:t>raising an offense or an offender </a:t>
            </a:r>
            <a:endParaRPr lang="tr-TR" sz="1500" i="0" dirty="0">
              <a:solidFill>
                <a:schemeClr val="accent6"/>
              </a:solidFill>
            </a:endParaRPr>
          </a:p>
          <a:p>
            <a:pPr lvl="2" fontAlgn="base"/>
            <a:r>
              <a:rPr lang="tr-TR" sz="1500" i="0" dirty="0">
                <a:solidFill>
                  <a:schemeClr val="accent6"/>
                </a:solidFill>
              </a:rPr>
              <a:t>A</a:t>
            </a:r>
            <a:r>
              <a:rPr lang="en-US" sz="1500" i="0" dirty="0">
                <a:solidFill>
                  <a:schemeClr val="accent6"/>
                </a:solidFill>
              </a:rPr>
              <a:t>mended in 2013 → </a:t>
            </a:r>
            <a:r>
              <a:rPr lang="tr-TR" sz="1500" i="1" dirty="0">
                <a:solidFill>
                  <a:schemeClr val="accent6"/>
                </a:solidFill>
              </a:rPr>
              <a:t>«</a:t>
            </a:r>
            <a:r>
              <a:rPr lang="en-US" sz="1500" i="1" dirty="0">
                <a:solidFill>
                  <a:schemeClr val="accent6"/>
                </a:solidFill>
              </a:rPr>
              <a:t>the sentence </a:t>
            </a:r>
            <a:r>
              <a:rPr lang="tr-TR" sz="1500" i="1" dirty="0">
                <a:solidFill>
                  <a:schemeClr val="accent6"/>
                </a:solidFill>
              </a:rPr>
              <a:t>‘</a:t>
            </a:r>
            <a:r>
              <a:rPr lang="en-US" sz="1500" i="1" dirty="0">
                <a:solidFill>
                  <a:schemeClr val="accent6"/>
                </a:solidFill>
              </a:rPr>
              <a:t>provided that there emerges an imminent and clear danger to the public order</a:t>
            </a:r>
            <a:r>
              <a:rPr lang="tr-TR" sz="1500" i="1" dirty="0">
                <a:solidFill>
                  <a:schemeClr val="accent6"/>
                </a:solidFill>
              </a:rPr>
              <a:t>’</a:t>
            </a:r>
            <a:r>
              <a:rPr lang="en-US" sz="1500" i="1" dirty="0">
                <a:solidFill>
                  <a:schemeClr val="accent6"/>
                </a:solidFill>
              </a:rPr>
              <a:t> was added to the article. This has brought the article in line with the Convention.</a:t>
            </a:r>
            <a:r>
              <a:rPr lang="tr-TR" sz="1500" i="1" dirty="0">
                <a:solidFill>
                  <a:schemeClr val="accent6"/>
                </a:solidFill>
              </a:rPr>
              <a:t>»</a:t>
            </a:r>
            <a:endParaRPr lang="en-US" sz="1500" i="1" dirty="0">
              <a:solidFill>
                <a:schemeClr val="accent6"/>
              </a:solidFill>
            </a:endParaRPr>
          </a:p>
          <a:p>
            <a:pPr lvl="1"/>
            <a:r>
              <a:rPr lang="en-US" sz="1500" b="1" i="0" dirty="0">
                <a:solidFill>
                  <a:schemeClr val="accent6"/>
                </a:solidFill>
              </a:rPr>
              <a:t>Article 216 of the Turkish Penal Code:</a:t>
            </a:r>
            <a:r>
              <a:rPr lang="en-US" sz="1500" i="0" dirty="0">
                <a:solidFill>
                  <a:schemeClr val="accent6"/>
                </a:solidFill>
              </a:rPr>
              <a:t> </a:t>
            </a:r>
            <a:r>
              <a:rPr lang="tr-TR" sz="1500" i="0" dirty="0">
                <a:solidFill>
                  <a:schemeClr val="accent6"/>
                </a:solidFill>
              </a:rPr>
              <a:t>P</a:t>
            </a:r>
            <a:r>
              <a:rPr lang="en-US" sz="1500" i="0" dirty="0" err="1">
                <a:solidFill>
                  <a:schemeClr val="accent6"/>
                </a:solidFill>
              </a:rPr>
              <a:t>rovoking</a:t>
            </a:r>
            <a:r>
              <a:rPr lang="en-US" sz="1500" i="0" dirty="0">
                <a:solidFill>
                  <a:schemeClr val="accent6"/>
                </a:solidFill>
              </a:rPr>
              <a:t> the public to hatred, hostility, denigrating a section of the public </a:t>
            </a:r>
            <a:endParaRPr lang="tr-TR" sz="1500" i="0" dirty="0">
              <a:solidFill>
                <a:schemeClr val="accent6"/>
              </a:solidFill>
            </a:endParaRPr>
          </a:p>
          <a:p>
            <a:pPr lvl="2"/>
            <a:r>
              <a:rPr lang="en-US" sz="1500" i="0" dirty="0">
                <a:solidFill>
                  <a:schemeClr val="accent6"/>
                </a:solidFill>
              </a:rPr>
              <a:t>no amendment → </a:t>
            </a:r>
            <a:r>
              <a:rPr lang="tr-TR" sz="1500" i="0" dirty="0">
                <a:solidFill>
                  <a:schemeClr val="accent6"/>
                </a:solidFill>
              </a:rPr>
              <a:t>D</a:t>
            </a:r>
            <a:r>
              <a:rPr lang="en-US" sz="1500" i="0" dirty="0" err="1">
                <a:solidFill>
                  <a:schemeClr val="accent6"/>
                </a:solidFill>
              </a:rPr>
              <a:t>espite</a:t>
            </a:r>
            <a:r>
              <a:rPr lang="en-US" sz="1500" i="0" dirty="0">
                <a:solidFill>
                  <a:schemeClr val="accent6"/>
                </a:solidFill>
              </a:rPr>
              <a:t> the Committee’s </a:t>
            </a:r>
            <a:r>
              <a:rPr lang="en-US" sz="1500" i="0" dirty="0">
                <a:solidFill>
                  <a:schemeClr val="accent6"/>
                </a:solidFill>
                <a:hlinkClick r:id="rId3"/>
              </a:rPr>
              <a:t>2008 assessment</a:t>
            </a:r>
            <a:r>
              <a:rPr lang="en-US" sz="1500" i="0" dirty="0">
                <a:solidFill>
                  <a:schemeClr val="accent6"/>
                </a:solidFill>
              </a:rPr>
              <a:t> and the Venice Commission’s </a:t>
            </a:r>
            <a:r>
              <a:rPr lang="en-US" sz="1500" i="0" dirty="0">
                <a:solidFill>
                  <a:schemeClr val="accent6"/>
                </a:solidFill>
                <a:hlinkClick r:id="rId4"/>
              </a:rPr>
              <a:t>2016 opinion</a:t>
            </a:r>
            <a:r>
              <a:rPr lang="en-US" sz="1500" i="0" dirty="0">
                <a:solidFill>
                  <a:schemeClr val="accent6"/>
                </a:solidFill>
              </a:rPr>
              <a:t>.</a:t>
            </a:r>
            <a:endParaRPr sz="1500" b="0" i="0" strike="noStrike" cap="none" dirty="0">
              <a:solidFill>
                <a:schemeClr val="accent6"/>
              </a:solidFill>
              <a:sym typeface="Libre Franklin"/>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1295400" y="228600"/>
            <a:ext cx="9601200" cy="914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800" b="1" dirty="0">
                <a:solidFill>
                  <a:schemeClr val="accent6"/>
                </a:solidFill>
              </a:rPr>
              <a:t>Recommendations</a:t>
            </a:r>
            <a:endParaRPr sz="3000" b="1" dirty="0"/>
          </a:p>
        </p:txBody>
      </p:sp>
      <p:sp>
        <p:nvSpPr>
          <p:cNvPr id="184" name="Google Shape;184;p22"/>
          <p:cNvSpPr txBox="1">
            <a:spLocks noGrp="1"/>
          </p:cNvSpPr>
          <p:nvPr>
            <p:ph type="body" idx="1"/>
          </p:nvPr>
        </p:nvSpPr>
        <p:spPr>
          <a:xfrm>
            <a:off x="1371600" y="762000"/>
            <a:ext cx="10087897" cy="4233909"/>
          </a:xfrm>
          <a:prstGeom prst="rect">
            <a:avLst/>
          </a:prstGeom>
          <a:noFill/>
          <a:ln>
            <a:noFill/>
          </a:ln>
        </p:spPr>
        <p:txBody>
          <a:bodyPr spcFirstLastPara="1" wrap="square" lIns="91425" tIns="45700" rIns="91425" bIns="45700" anchor="t" anchorCtr="0">
            <a:noAutofit/>
          </a:bodyPr>
          <a:lstStyle/>
          <a:p>
            <a:pPr algn="just" fontAlgn="base"/>
            <a:r>
              <a:rPr lang="en-US" sz="1600" dirty="0">
                <a:solidFill>
                  <a:schemeClr val="accent6"/>
                </a:solidFill>
              </a:rPr>
              <a:t>Urge the authorities to consider amending Article 6 of Anti-Terror Law so that it cannot be employed to intimidate investigative journalism.</a:t>
            </a:r>
          </a:p>
          <a:p>
            <a:pPr algn="just" fontAlgn="base"/>
            <a:r>
              <a:rPr lang="en-US" sz="1600" dirty="0">
                <a:solidFill>
                  <a:schemeClr val="accent6"/>
                </a:solidFill>
              </a:rPr>
              <a:t>Examine the relevant legislative changes and the judicial practices in Turkey in these areas frequently and regularly, considering the importance of freedom of expression and the press for a democratic society. In doing so, the supervision mechanism will be strengthened. </a:t>
            </a:r>
          </a:p>
          <a:p>
            <a:pPr algn="just" fontAlgn="base"/>
            <a:r>
              <a:rPr lang="en-US" sz="1600" dirty="0">
                <a:solidFill>
                  <a:schemeClr val="accent6"/>
                </a:solidFill>
              </a:rPr>
              <a:t>Persistently request the authorities to provide up-to-date and detailed statistics on criminal investigations and prosecutions related to freedom of expression and the press, and to provide comments on these statistics. In particular, we recommend requesting detailed data on the lengths of trials, numbers of investigations and prosecutions under Articles 6/2 and 7/2 of the Anti-Terror Law and how the figures submitted to the Committee determined.</a:t>
            </a:r>
          </a:p>
          <a:p>
            <a:pPr algn="just" fontAlgn="base"/>
            <a:r>
              <a:rPr lang="en-US" sz="1600" dirty="0">
                <a:solidFill>
                  <a:schemeClr val="accent6"/>
                </a:solidFill>
              </a:rPr>
              <a:t>Reiterate its call for strong high-level political messages from the authorities in which they express that they respect and stand behind the decisions of higher courts, underline the value of freedom of expression, and call on and appraise judges and prosecutors on the application of criminal law in compliance with the right to freedom of expression. </a:t>
            </a:r>
          </a:p>
          <a:p>
            <a:pPr algn="just" fontAlgn="base"/>
            <a:r>
              <a:rPr lang="en-US" sz="1600" dirty="0">
                <a:solidFill>
                  <a:schemeClr val="accent6"/>
                </a:solidFill>
              </a:rPr>
              <a:t>Considering the absence of progress in the implementation of these groups of cases, as well as the repeated and extensive use of these legal provisions in order to target journalists, media employees and other persons exercising freedom of speech, the Chair of the Committee should send a letter to the Minister of Justice of Turkey regarding the non-implementation of these groups of cases.</a:t>
            </a:r>
          </a:p>
        </p:txBody>
      </p:sp>
      <p:sp>
        <p:nvSpPr>
          <p:cNvPr id="185" name="Google Shape;185;p2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86" name="Google Shape;186;p2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dirty="0"/>
          </a:p>
        </p:txBody>
      </p:sp>
    </p:spTree>
    <p:extLst>
      <p:ext uri="{BB962C8B-B14F-4D97-AF65-F5344CB8AC3E}">
        <p14:creationId xmlns:p14="http://schemas.microsoft.com/office/powerpoint/2010/main" val="2014905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p>
            <a:pPr marL="0" lvl="0" indent="0" algn="r" rtl="0">
              <a:lnSpc>
                <a:spcPct val="112000"/>
              </a:lnSpc>
              <a:spcBef>
                <a:spcPts val="0"/>
              </a:spcBef>
              <a:spcAft>
                <a:spcPts val="0"/>
              </a:spcAft>
              <a:buClr>
                <a:schemeClr val="lt2"/>
              </a:buClr>
              <a:buSzPts val="2400"/>
              <a:buNone/>
            </a:pPr>
            <a:r>
              <a:rPr lang="tr-TR" dirty="0"/>
              <a:t>Thank you for your time and attention</a:t>
            </a:r>
            <a:endParaRPr dirty="0"/>
          </a:p>
        </p:txBody>
      </p:sp>
      <p:sp>
        <p:nvSpPr>
          <p:cNvPr id="200" name="Google Shape;200;p2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01" name="Google Shape;201;p2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500" b="1" dirty="0">
                <a:solidFill>
                  <a:schemeClr val="accent6"/>
                </a:solidFill>
              </a:rPr>
              <a:t>Brief summary of the authorities’ claims and arguments</a:t>
            </a:r>
            <a:endParaRPr sz="2500" b="1" dirty="0"/>
          </a:p>
        </p:txBody>
      </p:sp>
      <p:sp>
        <p:nvSpPr>
          <p:cNvPr id="168" name="Google Shape;168;p20"/>
          <p:cNvSpPr txBox="1">
            <a:spLocks noGrp="1"/>
          </p:cNvSpPr>
          <p:nvPr>
            <p:ph type="body" idx="1"/>
          </p:nvPr>
        </p:nvSpPr>
        <p:spPr>
          <a:xfrm>
            <a:off x="1371600" y="838200"/>
            <a:ext cx="10087897" cy="4953000"/>
          </a:xfrm>
          <a:prstGeom prst="rect">
            <a:avLst/>
          </a:prstGeom>
          <a:noFill/>
          <a:ln>
            <a:noFill/>
          </a:ln>
        </p:spPr>
        <p:txBody>
          <a:bodyPr spcFirstLastPara="1" wrap="square" lIns="91425" tIns="45700" rIns="91425" bIns="45700" anchor="t" anchorCtr="0">
            <a:noAutofit/>
          </a:bodyPr>
          <a:lstStyle/>
          <a:p>
            <a:pPr fontAlgn="base"/>
            <a:r>
              <a:rPr lang="tr-TR" u="sng" dirty="0">
                <a:solidFill>
                  <a:schemeClr val="accent6"/>
                </a:solidFill>
              </a:rPr>
              <a:t>Nedim Şener Group of Cases</a:t>
            </a:r>
            <a:endParaRPr lang="en-US" u="sng" dirty="0">
              <a:solidFill>
                <a:schemeClr val="accent6"/>
              </a:solidFill>
            </a:endParaRPr>
          </a:p>
          <a:p>
            <a:pPr lvl="1" algn="just" fontAlgn="base"/>
            <a:r>
              <a:rPr lang="en-US" i="0" dirty="0">
                <a:solidFill>
                  <a:schemeClr val="accent6"/>
                </a:solidFill>
              </a:rPr>
              <a:t>Concerns pre-trial detention of journalists on serious charges (offenses against the constitutional order and its functioning and establishing organizations for the purpose of committing crimes) and as per Article 100 of Code of Criminal Procedure </a:t>
            </a:r>
          </a:p>
          <a:p>
            <a:pPr lvl="2" algn="just" fontAlgn="base"/>
            <a:r>
              <a:rPr lang="en-US" i="0" dirty="0">
                <a:solidFill>
                  <a:schemeClr val="accent6"/>
                </a:solidFill>
              </a:rPr>
              <a:t> </a:t>
            </a:r>
            <a:r>
              <a:rPr lang="en-US" dirty="0">
                <a:solidFill>
                  <a:schemeClr val="accent6"/>
                </a:solidFill>
              </a:rPr>
              <a:t>No amendment, no progress</a:t>
            </a:r>
            <a:endParaRPr lang="en-US" i="1" dirty="0">
              <a:solidFill>
                <a:schemeClr val="accent6"/>
              </a:solidFill>
            </a:endParaRPr>
          </a:p>
          <a:p>
            <a:pPr lvl="2" algn="just" fontAlgn="base"/>
            <a:r>
              <a:rPr lang="en-US" dirty="0">
                <a:solidFill>
                  <a:schemeClr val="accent6"/>
                </a:solidFill>
              </a:rPr>
              <a:t>«</a:t>
            </a:r>
            <a:r>
              <a:rPr lang="en-US" i="1" dirty="0">
                <a:solidFill>
                  <a:schemeClr val="accent6"/>
                </a:solidFill>
              </a:rPr>
              <a:t>Nobody has a privilege to commit a crime under the pretext of journalism </a:t>
            </a:r>
            <a:r>
              <a:rPr lang="en-US" dirty="0">
                <a:solidFill>
                  <a:schemeClr val="accent6"/>
                </a:solidFill>
              </a:rPr>
              <a:t>(para. 349)» ( Action Report -07/01/2022) </a:t>
            </a:r>
          </a:p>
          <a:p>
            <a:pPr lvl="2" algn="just" fontAlgn="base"/>
            <a:r>
              <a:rPr lang="en-US" dirty="0">
                <a:solidFill>
                  <a:schemeClr val="accent6"/>
                </a:solidFill>
              </a:rPr>
              <a:t>«</a:t>
            </a:r>
            <a:r>
              <a:rPr lang="en-US" i="1" dirty="0">
                <a:solidFill>
                  <a:schemeClr val="accent6"/>
                </a:solidFill>
              </a:rPr>
              <a:t>Some persons are indicated as journalist merely on the basis of their self-declaration without further examination</a:t>
            </a:r>
            <a:r>
              <a:rPr lang="en-US" dirty="0">
                <a:solidFill>
                  <a:schemeClr val="accent6"/>
                </a:solidFill>
              </a:rPr>
              <a:t>» and thus cannot be considered as «</a:t>
            </a:r>
            <a:r>
              <a:rPr lang="en-US" i="1" dirty="0">
                <a:solidFill>
                  <a:schemeClr val="accent6"/>
                </a:solidFill>
              </a:rPr>
              <a:t>journalists in prison</a:t>
            </a:r>
            <a:r>
              <a:rPr lang="en-US" dirty="0">
                <a:solidFill>
                  <a:schemeClr val="accent6"/>
                </a:solidFill>
              </a:rPr>
              <a:t>» ( Action Report -07/01/2022)  </a:t>
            </a:r>
            <a:endParaRPr lang="en-US" i="0" dirty="0">
              <a:solidFill>
                <a:schemeClr val="accent6"/>
              </a:solidFill>
            </a:endParaRPr>
          </a:p>
          <a:p>
            <a:pPr lvl="2" algn="just" fontAlgn="base"/>
            <a:r>
              <a:rPr lang="en-US" i="1" dirty="0">
                <a:solidFill>
                  <a:schemeClr val="accent6"/>
                </a:solidFill>
              </a:rPr>
              <a:t>«Journalism activities cannot be per se subject to an investigation in Türkiye»</a:t>
            </a:r>
            <a:r>
              <a:rPr lang="en-US" i="0" dirty="0">
                <a:solidFill>
                  <a:schemeClr val="accent6"/>
                </a:solidFill>
              </a:rPr>
              <a:t> </a:t>
            </a:r>
            <a:r>
              <a:rPr lang="en-US" dirty="0">
                <a:solidFill>
                  <a:schemeClr val="accent6"/>
                </a:solidFill>
              </a:rPr>
              <a:t>(Action Plan - 05/01/2023)</a:t>
            </a:r>
            <a:endParaRPr lang="en-US" i="0" dirty="0">
              <a:solidFill>
                <a:schemeClr val="accent6"/>
              </a:solidFill>
            </a:endParaRPr>
          </a:p>
          <a:p>
            <a:pPr lvl="2" algn="just" fontAlgn="base"/>
            <a:r>
              <a:rPr lang="en-US" i="1" dirty="0">
                <a:solidFill>
                  <a:schemeClr val="accent6"/>
                </a:solidFill>
              </a:rPr>
              <a:t>«Nobody is held in the penitentiary institutions due to their journalistic activities but because of their criminal activities»</a:t>
            </a:r>
            <a:r>
              <a:rPr lang="en-US" i="0" dirty="0">
                <a:solidFill>
                  <a:schemeClr val="accent6"/>
                </a:solidFill>
              </a:rPr>
              <a:t> (</a:t>
            </a:r>
            <a:r>
              <a:rPr lang="en-US" dirty="0">
                <a:solidFill>
                  <a:schemeClr val="accent6"/>
                </a:solidFill>
              </a:rPr>
              <a:t>Action Plan - 05/01/2023)</a:t>
            </a:r>
            <a:endParaRPr lang="en-US"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79507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500" b="1" dirty="0">
                <a:solidFill>
                  <a:schemeClr val="accent6"/>
                </a:solidFill>
              </a:rPr>
              <a:t>Brief summary of the authorities’ claims and arguments</a:t>
            </a:r>
            <a:endParaRPr sz="2500" b="1" dirty="0"/>
          </a:p>
        </p:txBody>
      </p:sp>
      <p:sp>
        <p:nvSpPr>
          <p:cNvPr id="168" name="Google Shape;168;p20"/>
          <p:cNvSpPr txBox="1">
            <a:spLocks noGrp="1"/>
          </p:cNvSpPr>
          <p:nvPr>
            <p:ph type="body" idx="1"/>
          </p:nvPr>
        </p:nvSpPr>
        <p:spPr>
          <a:xfrm>
            <a:off x="1371600" y="838200"/>
            <a:ext cx="10087897" cy="4953000"/>
          </a:xfrm>
          <a:prstGeom prst="rect">
            <a:avLst/>
          </a:prstGeom>
          <a:noFill/>
          <a:ln>
            <a:noFill/>
          </a:ln>
        </p:spPr>
        <p:txBody>
          <a:bodyPr spcFirstLastPara="1" wrap="square" lIns="91425" tIns="45700" rIns="91425" bIns="45700" anchor="t" anchorCtr="0">
            <a:noAutofit/>
          </a:bodyPr>
          <a:lstStyle/>
          <a:p>
            <a:pPr fontAlgn="base"/>
            <a:r>
              <a:rPr lang="tr-TR" sz="2400" u="sng" dirty="0">
                <a:solidFill>
                  <a:schemeClr val="accent6"/>
                </a:solidFill>
              </a:rPr>
              <a:t>Altuğ Taner Akçam Group of Cases</a:t>
            </a:r>
            <a:endParaRPr lang="en-US" sz="2400" u="sng" dirty="0">
              <a:solidFill>
                <a:schemeClr val="accent6"/>
              </a:solidFill>
            </a:endParaRPr>
          </a:p>
          <a:p>
            <a:pPr lvl="1" algn="just" fontAlgn="base"/>
            <a:r>
              <a:rPr lang="en-US" sz="2400" b="1" i="0" dirty="0">
                <a:solidFill>
                  <a:schemeClr val="accent6"/>
                </a:solidFill>
              </a:rPr>
              <a:t>Article 301 of the Turkish Penal Code:</a:t>
            </a:r>
            <a:r>
              <a:rPr lang="en-US" sz="2400" i="0" dirty="0">
                <a:solidFill>
                  <a:schemeClr val="accent6"/>
                </a:solidFill>
              </a:rPr>
              <a:t> degrading the Turkish Nation, State of Turkish Republic, the Organs and Institutions of the State </a:t>
            </a:r>
            <a:endParaRPr lang="tr-TR" sz="2400" i="0" dirty="0">
              <a:solidFill>
                <a:schemeClr val="accent6"/>
              </a:solidFill>
            </a:endParaRPr>
          </a:p>
          <a:p>
            <a:pPr lvl="2" algn="just" fontAlgn="base"/>
            <a:r>
              <a:rPr lang="en-US" sz="2400" i="0" dirty="0">
                <a:solidFill>
                  <a:schemeClr val="accent6"/>
                </a:solidFill>
              </a:rPr>
              <a:t>amended in 2008 → </a:t>
            </a:r>
            <a:r>
              <a:rPr lang="en-US" sz="2400" b="1" i="0" dirty="0">
                <a:solidFill>
                  <a:schemeClr val="accent6"/>
                </a:solidFill>
              </a:rPr>
              <a:t>1)</a:t>
            </a:r>
            <a:r>
              <a:rPr lang="en-US" sz="2400" i="0" dirty="0">
                <a:solidFill>
                  <a:schemeClr val="accent6"/>
                </a:solidFill>
              </a:rPr>
              <a:t> a clause has been added to the article indicating that “expression of an opinion for the purpose of criticism does not constitute an offense.” </a:t>
            </a:r>
            <a:r>
              <a:rPr lang="en-US" sz="2400" dirty="0">
                <a:solidFill>
                  <a:schemeClr val="accent6"/>
                </a:solidFill>
              </a:rPr>
              <a:t>            </a:t>
            </a:r>
            <a:r>
              <a:rPr lang="en-US" sz="2400" b="1" i="0" dirty="0">
                <a:solidFill>
                  <a:schemeClr val="accent6"/>
                </a:solidFill>
              </a:rPr>
              <a:t>2)</a:t>
            </a:r>
            <a:r>
              <a:rPr lang="en-US" sz="2400" i="0" dirty="0">
                <a:solidFill>
                  <a:schemeClr val="accent6"/>
                </a:solidFill>
              </a:rPr>
              <a:t> the authorization of the Minister of Justice to conduct an investigation into an offence regarding Article 301 was adopted as a filtering measure.</a:t>
            </a:r>
            <a:endParaRPr lang="tr-TR" sz="2400" i="0" dirty="0">
              <a:solidFill>
                <a:schemeClr val="accent6"/>
              </a:solidFill>
            </a:endParaRPr>
          </a:p>
          <a:p>
            <a:pPr lvl="2" algn="just" fontAlgn="base"/>
            <a:r>
              <a:rPr lang="en-US" sz="2400" dirty="0">
                <a:solidFill>
                  <a:schemeClr val="accent6"/>
                </a:solidFill>
              </a:rPr>
              <a:t>The authorities claim that </a:t>
            </a:r>
            <a:r>
              <a:rPr lang="en-US" sz="2400" dirty="0" err="1">
                <a:solidFill>
                  <a:schemeClr val="accent6"/>
                </a:solidFill>
              </a:rPr>
              <a:t>th</a:t>
            </a:r>
            <a:r>
              <a:rPr lang="tr-TR" sz="2400" dirty="0">
                <a:solidFill>
                  <a:schemeClr val="accent6"/>
                </a:solidFill>
              </a:rPr>
              <a:t>ese measures</a:t>
            </a:r>
            <a:r>
              <a:rPr lang="en-US" sz="2400" dirty="0">
                <a:solidFill>
                  <a:schemeClr val="accent6"/>
                </a:solidFill>
              </a:rPr>
              <a:t> narrowed down the interpretation of the article.</a:t>
            </a:r>
            <a:endParaRPr lang="tr-TR" sz="24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66283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500" b="1" dirty="0">
                <a:solidFill>
                  <a:schemeClr val="accent6"/>
                </a:solidFill>
              </a:rPr>
              <a:t>Brief summary of the authorities’ claims and arguments</a:t>
            </a:r>
            <a:endParaRPr sz="2500" b="1" dirty="0"/>
          </a:p>
        </p:txBody>
      </p:sp>
      <p:sp>
        <p:nvSpPr>
          <p:cNvPr id="168" name="Google Shape;168;p20"/>
          <p:cNvSpPr txBox="1">
            <a:spLocks noGrp="1"/>
          </p:cNvSpPr>
          <p:nvPr>
            <p:ph type="body" idx="1"/>
          </p:nvPr>
        </p:nvSpPr>
        <p:spPr>
          <a:xfrm>
            <a:off x="1371600" y="838200"/>
            <a:ext cx="10087897" cy="4953000"/>
          </a:xfrm>
          <a:prstGeom prst="rect">
            <a:avLst/>
          </a:prstGeom>
          <a:noFill/>
          <a:ln>
            <a:noFill/>
          </a:ln>
        </p:spPr>
        <p:txBody>
          <a:bodyPr spcFirstLastPara="1" wrap="square" lIns="91425" tIns="45700" rIns="91425" bIns="45700" anchor="t" anchorCtr="0">
            <a:noAutofit/>
          </a:bodyPr>
          <a:lstStyle/>
          <a:p>
            <a:pPr fontAlgn="base"/>
            <a:r>
              <a:rPr lang="tr-TR" sz="2100" u="sng" dirty="0">
                <a:solidFill>
                  <a:schemeClr val="accent6"/>
                </a:solidFill>
              </a:rPr>
              <a:t>Artun and Güvener Group of Cases</a:t>
            </a:r>
            <a:endParaRPr lang="en-US" sz="2100" u="sng" dirty="0">
              <a:solidFill>
                <a:schemeClr val="accent6"/>
              </a:solidFill>
            </a:endParaRPr>
          </a:p>
          <a:p>
            <a:pPr lvl="1" fontAlgn="base"/>
            <a:r>
              <a:rPr lang="en-US" sz="2100" b="1" i="0" dirty="0">
                <a:solidFill>
                  <a:schemeClr val="accent6"/>
                </a:solidFill>
              </a:rPr>
              <a:t>Article 125 of the Turkish Penal Code:</a:t>
            </a:r>
            <a:r>
              <a:rPr lang="en-US" sz="2100" dirty="0">
                <a:solidFill>
                  <a:schemeClr val="accent6"/>
                </a:solidFill>
              </a:rPr>
              <a:t> insulting </a:t>
            </a:r>
            <a:endParaRPr lang="tr-TR" sz="2100" dirty="0">
              <a:solidFill>
                <a:schemeClr val="accent6"/>
              </a:solidFill>
            </a:endParaRPr>
          </a:p>
          <a:p>
            <a:pPr lvl="2" fontAlgn="base"/>
            <a:r>
              <a:rPr lang="tr-TR" sz="2100" i="0" dirty="0">
                <a:solidFill>
                  <a:schemeClr val="accent6"/>
                </a:solidFill>
              </a:rPr>
              <a:t>N</a:t>
            </a:r>
            <a:r>
              <a:rPr lang="en-US" sz="2100" i="0" dirty="0">
                <a:solidFill>
                  <a:schemeClr val="accent6"/>
                </a:solidFill>
              </a:rPr>
              <a:t>o amendment </a:t>
            </a:r>
            <a:endParaRPr lang="tr-TR" sz="2100" i="0" dirty="0">
              <a:solidFill>
                <a:schemeClr val="accent6"/>
              </a:solidFill>
            </a:endParaRPr>
          </a:p>
          <a:p>
            <a:pPr lvl="2" fontAlgn="base"/>
            <a:r>
              <a:rPr lang="en-US" sz="2100" i="0" dirty="0">
                <a:solidFill>
                  <a:schemeClr val="accent6"/>
                </a:solidFill>
              </a:rPr>
              <a:t>2005 amendment must be noted which amended two clauses of the article : (4- openly insulting)  and (5- insulting public officials working as a committee). Both of which increase the stipulated prison sentence.</a:t>
            </a:r>
          </a:p>
          <a:p>
            <a:pPr lvl="1" fontAlgn="base"/>
            <a:r>
              <a:rPr lang="en-US" sz="2100" b="1" i="0" dirty="0">
                <a:solidFill>
                  <a:schemeClr val="accent6"/>
                </a:solidFill>
              </a:rPr>
              <a:t>Article 299 of the Turkish Penal Code</a:t>
            </a:r>
            <a:r>
              <a:rPr lang="en-US" sz="2100" b="1" dirty="0">
                <a:solidFill>
                  <a:schemeClr val="accent6"/>
                </a:solidFill>
              </a:rPr>
              <a:t>: </a:t>
            </a:r>
            <a:r>
              <a:rPr lang="en-US" sz="2100" dirty="0">
                <a:solidFill>
                  <a:schemeClr val="accent6"/>
                </a:solidFill>
              </a:rPr>
              <a:t>insulting the president</a:t>
            </a:r>
            <a:endParaRPr lang="tr-TR" sz="2100" dirty="0">
              <a:solidFill>
                <a:schemeClr val="accent6"/>
              </a:solidFill>
            </a:endParaRPr>
          </a:p>
          <a:p>
            <a:pPr lvl="2" fontAlgn="base"/>
            <a:r>
              <a:rPr lang="tr-TR" sz="2100" i="0" dirty="0">
                <a:solidFill>
                  <a:schemeClr val="accent6"/>
                </a:solidFill>
              </a:rPr>
              <a:t>N</a:t>
            </a:r>
            <a:r>
              <a:rPr lang="en-US" sz="2100" i="0" dirty="0">
                <a:solidFill>
                  <a:schemeClr val="accent6"/>
                </a:solidFill>
              </a:rPr>
              <a:t>o amendment</a:t>
            </a:r>
            <a:r>
              <a:rPr lang="en-US" sz="2100" dirty="0">
                <a:solidFill>
                  <a:schemeClr val="accent6"/>
                </a:solidFill>
              </a:rPr>
              <a:t> → </a:t>
            </a:r>
            <a:r>
              <a:rPr lang="tr-TR" sz="2100" i="0" dirty="0">
                <a:solidFill>
                  <a:schemeClr val="accent6"/>
                </a:solidFill>
              </a:rPr>
              <a:t>The authorities claim that the requirement of the Ministry of Justice authorization for prosecution (NOT investigation)</a:t>
            </a:r>
            <a:r>
              <a:rPr lang="tr-TR" sz="2100" dirty="0">
                <a:solidFill>
                  <a:schemeClr val="accent6"/>
                </a:solidFill>
              </a:rPr>
              <a:t> («</a:t>
            </a:r>
            <a:r>
              <a:rPr lang="en-US" sz="2100" dirty="0">
                <a:solidFill>
                  <a:schemeClr val="accent6"/>
                </a:solidFill>
              </a:rPr>
              <a:t>filtering mechanism</a:t>
            </a:r>
            <a:r>
              <a:rPr lang="tr-TR" sz="2100" dirty="0">
                <a:solidFill>
                  <a:schemeClr val="accent6"/>
                </a:solidFill>
              </a:rPr>
              <a:t>») </a:t>
            </a:r>
            <a:r>
              <a:rPr lang="en-US" sz="2100" dirty="0">
                <a:solidFill>
                  <a:schemeClr val="accent6"/>
                </a:solidFill>
              </a:rPr>
              <a:t> </a:t>
            </a:r>
            <a:r>
              <a:rPr lang="tr-TR" sz="2100" i="0" dirty="0">
                <a:solidFill>
                  <a:schemeClr val="accent6"/>
                </a:solidFill>
              </a:rPr>
              <a:t>has </a:t>
            </a:r>
            <a:r>
              <a:rPr lang="tr-TR" sz="2100" dirty="0">
                <a:solidFill>
                  <a:schemeClr val="accent6"/>
                </a:solidFill>
              </a:rPr>
              <a:t>«eliminated the concerns.»</a:t>
            </a:r>
          </a:p>
          <a:p>
            <a:pPr lvl="2" fontAlgn="base"/>
            <a:r>
              <a:rPr lang="en-US" sz="2100" i="0" dirty="0">
                <a:solidFill>
                  <a:schemeClr val="accent6"/>
                </a:solidFill>
              </a:rPr>
              <a:t>BUT 2005 amendment must be noted which amended the second clause of the article (2- openly) and increased the stipulated prison sentence.</a:t>
            </a: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0731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500" b="1" dirty="0">
                <a:solidFill>
                  <a:schemeClr val="accent6"/>
                </a:solidFill>
              </a:rPr>
              <a:t>Brief summary of the authorities’ claims and arguments</a:t>
            </a:r>
            <a:endParaRPr sz="2500" b="1" dirty="0"/>
          </a:p>
        </p:txBody>
      </p:sp>
      <p:sp>
        <p:nvSpPr>
          <p:cNvPr id="168" name="Google Shape;168;p20"/>
          <p:cNvSpPr txBox="1">
            <a:spLocks noGrp="1"/>
          </p:cNvSpPr>
          <p:nvPr>
            <p:ph type="body" idx="1"/>
          </p:nvPr>
        </p:nvSpPr>
        <p:spPr>
          <a:xfrm>
            <a:off x="1371600" y="685800"/>
            <a:ext cx="10087897" cy="4953000"/>
          </a:xfrm>
          <a:prstGeom prst="rect">
            <a:avLst/>
          </a:prstGeom>
          <a:noFill/>
          <a:ln>
            <a:noFill/>
          </a:ln>
        </p:spPr>
        <p:txBody>
          <a:bodyPr spcFirstLastPara="1" wrap="square" lIns="91425" tIns="45700" rIns="91425" bIns="45700" anchor="t" anchorCtr="0">
            <a:noAutofit/>
          </a:bodyPr>
          <a:lstStyle/>
          <a:p>
            <a:pPr fontAlgn="base"/>
            <a:r>
              <a:rPr lang="tr-TR" sz="1800" u="sng" dirty="0">
                <a:solidFill>
                  <a:schemeClr val="accent6"/>
                </a:solidFill>
              </a:rPr>
              <a:t>Işıkırık Group of Cases</a:t>
            </a:r>
            <a:endParaRPr lang="en-US" sz="1800" u="sng" dirty="0">
              <a:solidFill>
                <a:schemeClr val="accent6"/>
              </a:solidFill>
            </a:endParaRPr>
          </a:p>
          <a:p>
            <a:pPr lvl="1" algn="just" fontAlgn="base"/>
            <a:r>
              <a:rPr lang="en-US" sz="1800" b="1" i="0" dirty="0">
                <a:solidFill>
                  <a:schemeClr val="accent6"/>
                </a:solidFill>
                <a:latin typeface="Libre Franklin" pitchFamily="2" charset="0"/>
              </a:rPr>
              <a:t>Article 220/6 of the Turkish Penal Code:</a:t>
            </a:r>
            <a:r>
              <a:rPr lang="en-US" sz="1800" i="0" dirty="0">
                <a:solidFill>
                  <a:schemeClr val="accent6"/>
                </a:solidFill>
                <a:latin typeface="Libre Franklin" pitchFamily="2" charset="0"/>
              </a:rPr>
              <a:t> </a:t>
            </a:r>
            <a:r>
              <a:rPr lang="tr-TR" sz="1800" i="0" dirty="0">
                <a:solidFill>
                  <a:schemeClr val="accent6"/>
                </a:solidFill>
                <a:latin typeface="Libre Franklin" pitchFamily="2" charset="0"/>
              </a:rPr>
              <a:t>C</a:t>
            </a:r>
            <a:r>
              <a:rPr lang="en-US" sz="1800" i="0" dirty="0" err="1">
                <a:solidFill>
                  <a:schemeClr val="accent6"/>
                </a:solidFill>
                <a:latin typeface="Libre Franklin" pitchFamily="2" charset="0"/>
              </a:rPr>
              <a:t>ommitting</a:t>
            </a:r>
            <a:r>
              <a:rPr lang="en-US" sz="1800" i="0" dirty="0">
                <a:solidFill>
                  <a:schemeClr val="accent6"/>
                </a:solidFill>
                <a:latin typeface="Libre Franklin" pitchFamily="2" charset="0"/>
              </a:rPr>
              <a:t> an offense on behalf of an organization without being a member </a:t>
            </a:r>
            <a:endParaRPr lang="tr-TR" sz="1800" i="0" dirty="0">
              <a:solidFill>
                <a:schemeClr val="accent6"/>
              </a:solidFill>
              <a:latin typeface="Libre Franklin" pitchFamily="2" charset="0"/>
            </a:endParaRPr>
          </a:p>
          <a:p>
            <a:pPr lvl="2" algn="just" fontAlgn="base"/>
            <a:r>
              <a:rPr lang="en-US" i="0" dirty="0">
                <a:solidFill>
                  <a:schemeClr val="accent6"/>
                </a:solidFill>
                <a:latin typeface="Libre Franklin" pitchFamily="2" charset="0"/>
              </a:rPr>
              <a:t>2012 </a:t>
            </a:r>
            <a:r>
              <a:rPr lang="tr-TR" i="0" dirty="0">
                <a:solidFill>
                  <a:schemeClr val="accent6"/>
                </a:solidFill>
                <a:latin typeface="Libre Franklin" pitchFamily="2" charset="0"/>
              </a:rPr>
              <a:t>A</a:t>
            </a:r>
            <a:r>
              <a:rPr lang="en-US" i="0" dirty="0" err="1">
                <a:solidFill>
                  <a:schemeClr val="accent6"/>
                </a:solidFill>
                <a:latin typeface="Libre Franklin" pitchFamily="2" charset="0"/>
              </a:rPr>
              <a:t>mendment</a:t>
            </a:r>
            <a:r>
              <a:rPr lang="en-US" i="0" dirty="0">
                <a:solidFill>
                  <a:schemeClr val="accent6"/>
                </a:solidFill>
                <a:latin typeface="Libre Franklin" pitchFamily="2" charset="0"/>
              </a:rPr>
              <a:t> → </a:t>
            </a:r>
            <a:r>
              <a:rPr lang="tr-TR" i="0" dirty="0">
                <a:solidFill>
                  <a:schemeClr val="accent6"/>
                </a:solidFill>
                <a:latin typeface="Libre Franklin" pitchFamily="2" charset="0"/>
              </a:rPr>
              <a:t>T</a:t>
            </a:r>
            <a:r>
              <a:rPr lang="en-US" i="0" dirty="0">
                <a:solidFill>
                  <a:schemeClr val="accent6"/>
                </a:solidFill>
                <a:latin typeface="Libre Franklin" pitchFamily="2" charset="0"/>
              </a:rPr>
              <a:t>he provision “The sentence to be imposed for being a member of an organization may be reduced by half” was added. </a:t>
            </a:r>
            <a:endParaRPr lang="tr-TR" i="0" dirty="0">
              <a:solidFill>
                <a:schemeClr val="accent6"/>
              </a:solidFill>
              <a:latin typeface="Libre Franklin" pitchFamily="2" charset="0"/>
            </a:endParaRPr>
          </a:p>
          <a:p>
            <a:pPr lvl="2" algn="just" fontAlgn="base"/>
            <a:r>
              <a:rPr lang="en-US" i="0" dirty="0">
                <a:solidFill>
                  <a:schemeClr val="accent6"/>
                </a:solidFill>
                <a:latin typeface="Libre Franklin" pitchFamily="2" charset="0"/>
              </a:rPr>
              <a:t>The sentence </a:t>
            </a:r>
            <a:r>
              <a:rPr lang="tr-TR" i="0" dirty="0">
                <a:solidFill>
                  <a:schemeClr val="accent6"/>
                </a:solidFill>
                <a:latin typeface="Libre Franklin" pitchFamily="2" charset="0"/>
              </a:rPr>
              <a:t>"</a:t>
            </a:r>
            <a:r>
              <a:rPr lang="en-US" i="0" dirty="0">
                <a:solidFill>
                  <a:schemeClr val="accent6"/>
                </a:solidFill>
                <a:latin typeface="Libre Franklin" pitchFamily="2" charset="0"/>
              </a:rPr>
              <a:t>This provision shall only be applied in respect of armed organizations” added to the clause</a:t>
            </a:r>
            <a:r>
              <a:rPr lang="tr-TR" i="0" dirty="0">
                <a:solidFill>
                  <a:schemeClr val="accent6"/>
                </a:solidFill>
                <a:latin typeface="Libre Franklin" pitchFamily="2" charset="0"/>
              </a:rPr>
              <a:t>. The authorities claim that these amendments</a:t>
            </a:r>
            <a:r>
              <a:rPr lang="en-US" i="0" dirty="0">
                <a:solidFill>
                  <a:schemeClr val="accent6"/>
                </a:solidFill>
                <a:latin typeface="Libre Franklin" pitchFamily="2" charset="0"/>
              </a:rPr>
              <a:t> fixed the problem of broad application. </a:t>
            </a:r>
          </a:p>
          <a:p>
            <a:pPr lvl="1" algn="just" fontAlgn="base"/>
            <a:r>
              <a:rPr lang="en-US" sz="1800" b="1" i="0" dirty="0">
                <a:solidFill>
                  <a:schemeClr val="accent6"/>
                </a:solidFill>
                <a:latin typeface="Libre Franklin" pitchFamily="2" charset="0"/>
              </a:rPr>
              <a:t>Article 220/7 of the Turkish Penal Code:</a:t>
            </a:r>
            <a:r>
              <a:rPr lang="en-US" sz="1800" i="0" dirty="0">
                <a:solidFill>
                  <a:schemeClr val="accent6"/>
                </a:solidFill>
                <a:latin typeface="Libre Franklin" pitchFamily="2" charset="0"/>
              </a:rPr>
              <a:t> </a:t>
            </a:r>
            <a:r>
              <a:rPr lang="tr-TR" sz="1800" i="0" dirty="0">
                <a:solidFill>
                  <a:schemeClr val="accent6"/>
                </a:solidFill>
                <a:latin typeface="Libre Franklin" pitchFamily="2" charset="0"/>
              </a:rPr>
              <a:t>A</a:t>
            </a:r>
            <a:r>
              <a:rPr lang="en-US" sz="1800" i="0" dirty="0" err="1">
                <a:solidFill>
                  <a:schemeClr val="accent6"/>
                </a:solidFill>
                <a:latin typeface="Libre Franklin" pitchFamily="2" charset="0"/>
              </a:rPr>
              <a:t>iding</a:t>
            </a:r>
            <a:r>
              <a:rPr lang="en-US" sz="1800" i="0" dirty="0">
                <a:solidFill>
                  <a:schemeClr val="accent6"/>
                </a:solidFill>
                <a:latin typeface="Libre Franklin" pitchFamily="2" charset="0"/>
              </a:rPr>
              <a:t> and abetting an organization willingly and knowingly without belonging to its structure </a:t>
            </a:r>
            <a:endParaRPr lang="tr-TR" sz="1800" i="0" dirty="0">
              <a:solidFill>
                <a:schemeClr val="accent6"/>
              </a:solidFill>
              <a:latin typeface="Libre Franklin" pitchFamily="2" charset="0"/>
            </a:endParaRPr>
          </a:p>
          <a:p>
            <a:pPr lvl="2" algn="just" fontAlgn="base"/>
            <a:r>
              <a:rPr lang="en-US" i="0" dirty="0">
                <a:solidFill>
                  <a:schemeClr val="accent6"/>
                </a:solidFill>
                <a:latin typeface="Libre Franklin" pitchFamily="2" charset="0"/>
              </a:rPr>
              <a:t>2012 </a:t>
            </a:r>
            <a:r>
              <a:rPr lang="tr-TR" i="0" dirty="0">
                <a:solidFill>
                  <a:schemeClr val="accent6"/>
                </a:solidFill>
                <a:latin typeface="Libre Franklin" pitchFamily="2" charset="0"/>
              </a:rPr>
              <a:t>A</a:t>
            </a:r>
            <a:r>
              <a:rPr lang="en-US" i="0" dirty="0" err="1">
                <a:solidFill>
                  <a:schemeClr val="accent6"/>
                </a:solidFill>
                <a:latin typeface="Libre Franklin" pitchFamily="2" charset="0"/>
              </a:rPr>
              <a:t>mendment</a:t>
            </a:r>
            <a:r>
              <a:rPr lang="en-US" i="0" dirty="0">
                <a:solidFill>
                  <a:schemeClr val="accent6"/>
                </a:solidFill>
                <a:latin typeface="Libre Franklin" pitchFamily="2" charset="0"/>
              </a:rPr>
              <a:t> → </a:t>
            </a:r>
            <a:r>
              <a:rPr lang="tr-TR" i="0" dirty="0">
                <a:solidFill>
                  <a:schemeClr val="accent6"/>
                </a:solidFill>
                <a:latin typeface="Libre Franklin" pitchFamily="2" charset="0"/>
              </a:rPr>
              <a:t>T</a:t>
            </a:r>
            <a:r>
              <a:rPr lang="en-US" i="0" dirty="0">
                <a:solidFill>
                  <a:schemeClr val="accent6"/>
                </a:solidFill>
                <a:latin typeface="Libre Franklin" pitchFamily="2" charset="0"/>
              </a:rPr>
              <a:t>he provision </a:t>
            </a:r>
            <a:r>
              <a:rPr lang="tr-TR" i="0" dirty="0">
                <a:solidFill>
                  <a:schemeClr val="accent6"/>
                </a:solidFill>
                <a:latin typeface="Libre Franklin" pitchFamily="2" charset="0"/>
              </a:rPr>
              <a:t>‘</a:t>
            </a:r>
            <a:r>
              <a:rPr lang="en-US" i="0" dirty="0">
                <a:solidFill>
                  <a:schemeClr val="accent6"/>
                </a:solidFill>
                <a:latin typeface="Libre Franklin" pitchFamily="2" charset="0"/>
              </a:rPr>
              <a:t>The sentence to be imposed for being a member of an organization may be reduced by half” was added. </a:t>
            </a:r>
          </a:p>
          <a:p>
            <a:pPr lvl="2" algn="just" fontAlgn="base"/>
            <a:r>
              <a:rPr lang="en-US" i="0" dirty="0">
                <a:solidFill>
                  <a:schemeClr val="accent6"/>
                </a:solidFill>
                <a:latin typeface="Libre Franklin" pitchFamily="2" charset="0"/>
              </a:rPr>
              <a:t>The authorities further claim that the scope of these clauses have been further narrowed down through an amendment to the Anti-Terror Law in 2013 which added a clause (5) to Article 7 of the Anti-Terror Law stating that “Any person who commits the following offences on behalf of a terrorist organization without being a member of it shall not be separately punished for the offence described in the sixth paragraph of Article 220 of the Law no.5237 [</a:t>
            </a:r>
            <a:r>
              <a:rPr lang="tr-TR" i="0" dirty="0">
                <a:solidFill>
                  <a:schemeClr val="accent6"/>
                </a:solidFill>
                <a:latin typeface="Libre Franklin" pitchFamily="2" charset="0"/>
              </a:rPr>
              <a:t>Turkish Penal Code</a:t>
            </a:r>
            <a:r>
              <a:rPr lang="en-US" i="0" dirty="0">
                <a:solidFill>
                  <a:schemeClr val="accent6"/>
                </a:solidFill>
                <a:latin typeface="Libre Franklin" pitchFamily="2" charset="0"/>
              </a:rPr>
              <a:t>]”</a:t>
            </a: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38296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1371600" y="228600"/>
            <a:ext cx="9601200" cy="6858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accent6"/>
              </a:buClr>
              <a:buSzPts val="2800"/>
              <a:buFont typeface="Libre Franklin"/>
              <a:buNone/>
            </a:pPr>
            <a:r>
              <a:rPr lang="tr-TR" sz="2800" b="1" dirty="0">
                <a:solidFill>
                  <a:schemeClr val="accent6"/>
                </a:solidFill>
              </a:rPr>
              <a:t>Current situation</a:t>
            </a:r>
            <a:endParaRPr sz="3000" b="1" dirty="0"/>
          </a:p>
        </p:txBody>
      </p:sp>
      <p:sp>
        <p:nvSpPr>
          <p:cNvPr id="176" name="Google Shape;176;p21"/>
          <p:cNvSpPr txBox="1">
            <a:spLocks noGrp="1"/>
          </p:cNvSpPr>
          <p:nvPr>
            <p:ph type="body" idx="1"/>
          </p:nvPr>
        </p:nvSpPr>
        <p:spPr>
          <a:xfrm>
            <a:off x="1371599" y="1428750"/>
            <a:ext cx="10087800" cy="4057650"/>
          </a:xfrm>
          <a:prstGeom prst="rect">
            <a:avLst/>
          </a:prstGeom>
          <a:noFill/>
          <a:ln>
            <a:noFill/>
          </a:ln>
        </p:spPr>
        <p:txBody>
          <a:bodyPr spcFirstLastPara="1" wrap="square" lIns="91425" tIns="45700" rIns="91425" bIns="45700" anchor="t" anchorCtr="0">
            <a:noAutofit/>
          </a:bodyPr>
          <a:lstStyle/>
          <a:p>
            <a:pPr marL="914400" marR="0" lvl="1" indent="-425450" algn="l" rtl="0">
              <a:lnSpc>
                <a:spcPct val="100000"/>
              </a:lnSpc>
              <a:spcBef>
                <a:spcPts val="280"/>
              </a:spcBef>
              <a:spcAft>
                <a:spcPts val="0"/>
              </a:spcAft>
              <a:buClr>
                <a:schemeClr val="dk2"/>
              </a:buClr>
              <a:buSzPts val="1400"/>
              <a:buFont typeface="Arial"/>
              <a:buNone/>
            </a:pPr>
            <a:endParaRPr sz="1400" i="0" dirty="0">
              <a:solidFill>
                <a:srgbClr val="000000"/>
              </a:solidFill>
              <a:latin typeface="Libre Franklin"/>
              <a:ea typeface="Libre Franklin"/>
              <a:cs typeface="Libre Franklin"/>
              <a:sym typeface="Libre Franklin"/>
            </a:endParaRPr>
          </a:p>
        </p:txBody>
      </p:sp>
      <p:sp>
        <p:nvSpPr>
          <p:cNvPr id="177" name="Google Shape;177;p21"/>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8" name="Google Shape;178;p21"/>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10134600" cy="4541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1371600" y="152400"/>
            <a:ext cx="9601200" cy="533400"/>
          </a:xfrm>
          <a:prstGeom prst="rect">
            <a:avLst/>
          </a:prstGeom>
          <a:noFill/>
          <a:ln>
            <a:noFill/>
          </a:ln>
        </p:spPr>
        <p:txBody>
          <a:bodyPr spcFirstLastPara="1" wrap="square" lIns="91425" tIns="45700" rIns="91425" bIns="45700" anchor="t" anchorCtr="0">
            <a:normAutofit/>
          </a:bodyPr>
          <a:lstStyle/>
          <a:p>
            <a:pPr lvl="0">
              <a:buClr>
                <a:schemeClr val="accent6"/>
              </a:buClr>
              <a:buSzPts val="2800"/>
            </a:pPr>
            <a:r>
              <a:rPr lang="tr-TR" sz="2400" b="1" dirty="0">
                <a:solidFill>
                  <a:schemeClr val="accent6"/>
                </a:solidFill>
              </a:rPr>
              <a:t>Current situation</a:t>
            </a:r>
            <a:endParaRPr sz="2500" b="1" dirty="0"/>
          </a:p>
        </p:txBody>
      </p:sp>
      <p:sp>
        <p:nvSpPr>
          <p:cNvPr id="168" name="Google Shape;168;p20"/>
          <p:cNvSpPr txBox="1">
            <a:spLocks noGrp="1"/>
          </p:cNvSpPr>
          <p:nvPr>
            <p:ph type="body" idx="1"/>
          </p:nvPr>
        </p:nvSpPr>
        <p:spPr>
          <a:xfrm>
            <a:off x="1371600" y="533400"/>
            <a:ext cx="10087897" cy="5791200"/>
          </a:xfrm>
          <a:prstGeom prst="rect">
            <a:avLst/>
          </a:prstGeom>
          <a:noFill/>
          <a:ln>
            <a:noFill/>
          </a:ln>
        </p:spPr>
        <p:txBody>
          <a:bodyPr spcFirstLastPara="1" wrap="square" lIns="91425" tIns="45700" rIns="91425" bIns="45700" anchor="t" anchorCtr="0">
            <a:noAutofit/>
          </a:bodyPr>
          <a:lstStyle/>
          <a:p>
            <a:pPr fontAlgn="base"/>
            <a:r>
              <a:rPr lang="tr-TR" sz="1800" u="sng" dirty="0">
                <a:solidFill>
                  <a:schemeClr val="accent6"/>
                </a:solidFill>
              </a:rPr>
              <a:t>Öner and Türk Group of Cases</a:t>
            </a:r>
            <a:endParaRPr lang="en-US" sz="1800" u="sng" dirty="0">
              <a:solidFill>
                <a:schemeClr val="accent6"/>
              </a:solidFill>
            </a:endParaRPr>
          </a:p>
          <a:p>
            <a:pPr lvl="1"/>
            <a:r>
              <a:rPr lang="en-US" sz="1800" b="1" dirty="0">
                <a:solidFill>
                  <a:schemeClr val="accent6"/>
                </a:solidFill>
              </a:rPr>
              <a:t>Article 6/2 of Anti-Terror Law :</a:t>
            </a:r>
            <a:r>
              <a:rPr lang="en-US" sz="1800" dirty="0">
                <a:solidFill>
                  <a:schemeClr val="accent6"/>
                </a:solidFill>
              </a:rPr>
              <a:t> </a:t>
            </a:r>
            <a:r>
              <a:rPr lang="tr-TR" sz="1800" dirty="0">
                <a:solidFill>
                  <a:schemeClr val="accent6"/>
                </a:solidFill>
              </a:rPr>
              <a:t>P</a:t>
            </a:r>
            <a:r>
              <a:rPr lang="en-US" sz="1800" dirty="0" err="1">
                <a:solidFill>
                  <a:schemeClr val="accent6"/>
                </a:solidFill>
              </a:rPr>
              <a:t>rinting</a:t>
            </a:r>
            <a:r>
              <a:rPr lang="en-US" sz="1800" dirty="0">
                <a:solidFill>
                  <a:schemeClr val="accent6"/>
                </a:solidFill>
              </a:rPr>
              <a:t> or publishing declarations or announcements of terrorist organizations)</a:t>
            </a:r>
          </a:p>
          <a:p>
            <a:pPr lvl="2" algn="just" fontAlgn="base"/>
            <a:r>
              <a:rPr lang="en-US" sz="1600" i="0" dirty="0">
                <a:solidFill>
                  <a:schemeClr val="accent6"/>
                </a:solidFill>
              </a:rPr>
              <a:t>In its entirety, Article 6 of Anti-Terror Law continues to be a source of violations. </a:t>
            </a:r>
          </a:p>
          <a:p>
            <a:pPr lvl="2" algn="just" fontAlgn="base"/>
            <a:r>
              <a:rPr lang="en-US" sz="1600" i="0" dirty="0">
                <a:solidFill>
                  <a:schemeClr val="accent6"/>
                </a:solidFill>
              </a:rPr>
              <a:t>Despite the claims of the authorities, the trials based on Article 6/2 of Anti-Terror Law continue and they constituted </a:t>
            </a:r>
            <a:r>
              <a:rPr lang="en-US" sz="1600" b="1" i="0" dirty="0">
                <a:solidFill>
                  <a:schemeClr val="accent6"/>
                </a:solidFill>
              </a:rPr>
              <a:t>1,7% </a:t>
            </a:r>
            <a:r>
              <a:rPr lang="en-US" sz="1600" i="0" dirty="0">
                <a:solidFill>
                  <a:schemeClr val="accent6"/>
                </a:solidFill>
              </a:rPr>
              <a:t>of the charges during the monitoring period.</a:t>
            </a:r>
          </a:p>
          <a:p>
            <a:pPr lvl="2" algn="just" fontAlgn="base"/>
            <a:r>
              <a:rPr lang="tr-TR" sz="1600" i="0" dirty="0">
                <a:solidFill>
                  <a:schemeClr val="accent6"/>
                </a:solidFill>
              </a:rPr>
              <a:t>Prolonged trials and violations of the right to fair trial</a:t>
            </a:r>
            <a:r>
              <a:rPr lang="en-US" sz="1600" i="0" dirty="0">
                <a:solidFill>
                  <a:schemeClr val="accent6"/>
                </a:solidFill>
              </a:rPr>
              <a:t>.</a:t>
            </a:r>
            <a:r>
              <a:rPr lang="en-US" sz="1600" dirty="0">
                <a:solidFill>
                  <a:schemeClr val="accent6"/>
                </a:solidFill>
              </a:rPr>
              <a:t> </a:t>
            </a:r>
            <a:r>
              <a:rPr lang="en-US" sz="1600" i="0" dirty="0">
                <a:solidFill>
                  <a:schemeClr val="accent6"/>
                </a:solidFill>
              </a:rPr>
              <a:t>For instance; journalist </a:t>
            </a:r>
            <a:r>
              <a:rPr lang="en-US" sz="1600" b="1" i="0" dirty="0" err="1">
                <a:solidFill>
                  <a:schemeClr val="accent6"/>
                </a:solidFill>
              </a:rPr>
              <a:t>Reyhan</a:t>
            </a:r>
            <a:r>
              <a:rPr lang="en-US" sz="1600" b="1" i="0" dirty="0">
                <a:solidFill>
                  <a:schemeClr val="accent6"/>
                </a:solidFill>
              </a:rPr>
              <a:t> </a:t>
            </a:r>
            <a:r>
              <a:rPr lang="en-US" sz="1600" b="1" i="0" dirty="0" err="1">
                <a:solidFill>
                  <a:schemeClr val="accent6"/>
                </a:solidFill>
              </a:rPr>
              <a:t>Çapan</a:t>
            </a:r>
            <a:r>
              <a:rPr lang="en-US" sz="1600" i="0" dirty="0">
                <a:solidFill>
                  <a:schemeClr val="accent6"/>
                </a:solidFill>
              </a:rPr>
              <a:t> has been on trial on this charge since 2014. Similarly exiled journalist </a:t>
            </a:r>
            <a:r>
              <a:rPr lang="en-US" sz="1600" b="1" i="0" dirty="0">
                <a:solidFill>
                  <a:schemeClr val="accent6"/>
                </a:solidFill>
              </a:rPr>
              <a:t>Can </a:t>
            </a:r>
            <a:r>
              <a:rPr lang="en-US" sz="1600" b="1" i="0" dirty="0" err="1">
                <a:solidFill>
                  <a:schemeClr val="accent6"/>
                </a:solidFill>
              </a:rPr>
              <a:t>Dündar</a:t>
            </a:r>
            <a:r>
              <a:rPr lang="en-US" sz="1600" i="0" dirty="0">
                <a:solidFill>
                  <a:schemeClr val="accent6"/>
                </a:solidFill>
              </a:rPr>
              <a:t> has been on trial on this charge since 2016.</a:t>
            </a:r>
          </a:p>
          <a:p>
            <a:pPr lvl="2" algn="just" fontAlgn="base"/>
            <a:r>
              <a:rPr lang="en-US" sz="1600" dirty="0">
                <a:solidFill>
                  <a:schemeClr val="accent6"/>
                </a:solidFill>
              </a:rPr>
              <a:t>On 18 May 2022, in a separate lawsuit, journalist </a:t>
            </a:r>
            <a:r>
              <a:rPr lang="en-US" sz="1600" dirty="0" err="1">
                <a:solidFill>
                  <a:schemeClr val="accent6"/>
                </a:solidFill>
              </a:rPr>
              <a:t>Reyhan</a:t>
            </a:r>
            <a:r>
              <a:rPr lang="en-US" sz="1600" dirty="0">
                <a:solidFill>
                  <a:schemeClr val="accent6"/>
                </a:solidFill>
              </a:rPr>
              <a:t> </a:t>
            </a:r>
            <a:r>
              <a:rPr lang="en-US" sz="1600" dirty="0" err="1">
                <a:solidFill>
                  <a:schemeClr val="accent6"/>
                </a:solidFill>
              </a:rPr>
              <a:t>Çapan</a:t>
            </a:r>
            <a:r>
              <a:rPr lang="en-US" sz="1600" dirty="0">
                <a:solidFill>
                  <a:schemeClr val="accent6"/>
                </a:solidFill>
              </a:rPr>
              <a:t> was sentenced to 1 year and 6 months in prison on Article 6/2.</a:t>
            </a:r>
          </a:p>
          <a:p>
            <a:pPr lvl="1" algn="just" fontAlgn="base"/>
            <a:r>
              <a:rPr lang="en-US" sz="1800" b="1" dirty="0">
                <a:solidFill>
                  <a:schemeClr val="accent6"/>
                </a:solidFill>
              </a:rPr>
              <a:t>Article 6/1</a:t>
            </a:r>
            <a:r>
              <a:rPr lang="tr-TR" sz="1800" b="1" dirty="0">
                <a:solidFill>
                  <a:schemeClr val="accent6"/>
                </a:solidFill>
              </a:rPr>
              <a:t> of Anti-Terror Law:</a:t>
            </a:r>
            <a:r>
              <a:rPr lang="en-US" sz="1800" dirty="0">
                <a:solidFill>
                  <a:schemeClr val="accent6"/>
                </a:solidFill>
              </a:rPr>
              <a:t> </a:t>
            </a:r>
            <a:r>
              <a:rPr lang="tr-TR" sz="1800" dirty="0">
                <a:solidFill>
                  <a:schemeClr val="accent6"/>
                </a:solidFill>
              </a:rPr>
              <a:t> D</a:t>
            </a:r>
            <a:r>
              <a:rPr lang="en-US" sz="1800" dirty="0" err="1">
                <a:solidFill>
                  <a:schemeClr val="accent6"/>
                </a:solidFill>
              </a:rPr>
              <a:t>isclosing</a:t>
            </a:r>
            <a:r>
              <a:rPr lang="en-US" sz="1800" dirty="0">
                <a:solidFill>
                  <a:schemeClr val="accent6"/>
                </a:solidFill>
              </a:rPr>
              <a:t> or publishing the identity of officials on anti-terrorist duties, o</a:t>
            </a:r>
            <a:r>
              <a:rPr lang="tr-TR" sz="1800" dirty="0">
                <a:solidFill>
                  <a:schemeClr val="accent6"/>
                </a:solidFill>
              </a:rPr>
              <a:t>r </a:t>
            </a:r>
            <a:r>
              <a:rPr lang="en-US" sz="1800" dirty="0">
                <a:solidFill>
                  <a:schemeClr val="accent6"/>
                </a:solidFill>
              </a:rPr>
              <a:t>identifying such persons as targets</a:t>
            </a:r>
            <a:endParaRPr lang="tr-TR" sz="1800" dirty="0">
              <a:solidFill>
                <a:schemeClr val="accent6"/>
              </a:solidFill>
            </a:endParaRPr>
          </a:p>
          <a:p>
            <a:pPr lvl="2" algn="just"/>
            <a:r>
              <a:rPr lang="en-US" sz="1600" i="0" dirty="0">
                <a:solidFill>
                  <a:schemeClr val="accent6"/>
                </a:solidFill>
              </a:rPr>
              <a:t>The ambiguous wording of Article 6/1 makes it possible for any public official (even retired ones) to be defined as “an official on anti-terrorist duties.” </a:t>
            </a:r>
            <a:endParaRPr lang="tr-TR" sz="1600" i="0" dirty="0">
              <a:solidFill>
                <a:schemeClr val="accent6"/>
              </a:solidFill>
            </a:endParaRPr>
          </a:p>
          <a:p>
            <a:pPr lvl="2" algn="just"/>
            <a:r>
              <a:rPr lang="en-US" sz="1600" i="0" dirty="0">
                <a:solidFill>
                  <a:schemeClr val="accent6"/>
                </a:solidFill>
              </a:rPr>
              <a:t>As the cases during the monitoring period exemplify, this person can be a police officer, a retired military commander who was accused of raping a woman called </a:t>
            </a:r>
            <a:r>
              <a:rPr lang="en-US" sz="1600" i="0" dirty="0" err="1">
                <a:solidFill>
                  <a:schemeClr val="accent6"/>
                </a:solidFill>
              </a:rPr>
              <a:t>Şükran</a:t>
            </a:r>
            <a:r>
              <a:rPr lang="en-US" sz="1600" i="0" dirty="0">
                <a:solidFill>
                  <a:schemeClr val="accent6"/>
                </a:solidFill>
              </a:rPr>
              <a:t> </a:t>
            </a:r>
            <a:r>
              <a:rPr lang="en-US" sz="1600" i="0" dirty="0" err="1">
                <a:solidFill>
                  <a:schemeClr val="accent6"/>
                </a:solidFill>
              </a:rPr>
              <a:t>Aydın</a:t>
            </a:r>
            <a:r>
              <a:rPr lang="en-US" sz="1600" i="0" dirty="0">
                <a:solidFill>
                  <a:schemeClr val="accent6"/>
                </a:solidFill>
              </a:rPr>
              <a:t> in 1993 and was a leading figure in the violation judgment of the Court in the case of </a:t>
            </a:r>
            <a:r>
              <a:rPr lang="en-US" sz="1600" i="0" u="sng" dirty="0" err="1">
                <a:solidFill>
                  <a:schemeClr val="accent6"/>
                </a:solidFill>
                <a:hlinkClick r:id="rId3"/>
              </a:rPr>
              <a:t>Aydın</a:t>
            </a:r>
            <a:r>
              <a:rPr lang="en-US" sz="1600" i="0" u="sng" dirty="0">
                <a:solidFill>
                  <a:schemeClr val="accent6"/>
                </a:solidFill>
                <a:hlinkClick r:id="rId3"/>
              </a:rPr>
              <a:t> v. Turkey</a:t>
            </a:r>
            <a:r>
              <a:rPr lang="en-US" sz="1600" i="0" dirty="0">
                <a:solidFill>
                  <a:schemeClr val="accent6"/>
                </a:solidFill>
              </a:rPr>
              <a:t> (1997), the head of the Presidency’s Directorate of Communications, a prosecutor who was accused of failing to carry out an effective investigation in a racially motivated murder case.</a:t>
            </a:r>
            <a:br>
              <a:rPr lang="en-US" sz="1600" i="0" dirty="0">
                <a:solidFill>
                  <a:schemeClr val="accent6"/>
                </a:solidFill>
              </a:rPr>
            </a:br>
            <a:endParaRPr lang="en-US" sz="1600" i="0" dirty="0">
              <a:solidFill>
                <a:schemeClr val="accent6"/>
              </a:solidFill>
            </a:endParaRPr>
          </a:p>
        </p:txBody>
      </p:sp>
      <p:sp>
        <p:nvSpPr>
          <p:cNvPr id="170" name="Google Shape;17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243052270"/>
      </p:ext>
    </p:extLst>
  </p:cSld>
  <p:clrMapOvr>
    <a:masterClrMapping/>
  </p:clrMapOvr>
</p:sld>
</file>

<file path=ppt/theme/theme1.xml><?xml version="1.0" encoding="utf-8"?>
<a:theme xmlns:a="http://schemas.openxmlformats.org/drawingml/2006/main" name="Ausschnitt">
  <a:themeElements>
    <a:clrScheme name="Benutzerdefiniert 12">
      <a:dk1>
        <a:srgbClr val="93141B"/>
      </a:dk1>
      <a:lt1>
        <a:srgbClr val="FEFCF8"/>
      </a:lt1>
      <a:dk2>
        <a:srgbClr val="93141B"/>
      </a:dk2>
      <a:lt2>
        <a:srgbClr val="FEFCF8"/>
      </a:lt2>
      <a:accent1>
        <a:srgbClr val="8C8D86"/>
      </a:accent1>
      <a:accent2>
        <a:srgbClr val="E6C069"/>
      </a:accent2>
      <a:accent3>
        <a:srgbClr val="897B61"/>
      </a:accent3>
      <a:accent4>
        <a:srgbClr val="8DAB8E"/>
      </a:accent4>
      <a:accent5>
        <a:srgbClr val="77A2BB"/>
      </a:accent5>
      <a:accent6>
        <a:srgbClr val="181818"/>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schnitt">
  <a:themeElements>
    <a:clrScheme name="Benutzerdefiniert 12">
      <a:dk1>
        <a:srgbClr val="93141B"/>
      </a:dk1>
      <a:lt1>
        <a:srgbClr val="FEFCF8"/>
      </a:lt1>
      <a:dk2>
        <a:srgbClr val="93141B"/>
      </a:dk2>
      <a:lt2>
        <a:srgbClr val="FEFCF8"/>
      </a:lt2>
      <a:accent1>
        <a:srgbClr val="8C8D86"/>
      </a:accent1>
      <a:accent2>
        <a:srgbClr val="E6C069"/>
      </a:accent2>
      <a:accent3>
        <a:srgbClr val="897B61"/>
      </a:accent3>
      <a:accent4>
        <a:srgbClr val="8DAB8E"/>
      </a:accent4>
      <a:accent5>
        <a:srgbClr val="77A2BB"/>
      </a:accent5>
      <a:accent6>
        <a:srgbClr val="181818"/>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7" ma:contentTypeDescription="Create a new document." ma:contentTypeScope="" ma:versionID="1d1cd463dd77c3f30011bf4dbbcfa756">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b2507843841a8c6756dad361ea37cbfb"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159c9e-9fad-49a3-a5ae-2b6725e7a0d2" xsi:nil="true"/>
    <lcf76f155ced4ddcb4097134ff3c332f xmlns="60c11fa4-ff9b-492c-bc5b-65b6c8eede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6C7F9A-E445-4E8F-B249-98C1B7B7DCBD}"/>
</file>

<file path=customXml/itemProps2.xml><?xml version="1.0" encoding="utf-8"?>
<ds:datastoreItem xmlns:ds="http://schemas.openxmlformats.org/officeDocument/2006/customXml" ds:itemID="{51E79237-736F-4B13-84D8-6F403088EFA1}"/>
</file>

<file path=customXml/itemProps3.xml><?xml version="1.0" encoding="utf-8"?>
<ds:datastoreItem xmlns:ds="http://schemas.openxmlformats.org/officeDocument/2006/customXml" ds:itemID="{FFC73C79-E0A3-43CD-9EAB-DA3A6DBD07B0}"/>
</file>

<file path=docProps/app.xml><?xml version="1.0" encoding="utf-8"?>
<Properties xmlns="http://schemas.openxmlformats.org/officeDocument/2006/extended-properties" xmlns:vt="http://schemas.openxmlformats.org/officeDocument/2006/docPropsVTypes">
  <TotalTime>554</TotalTime>
  <Words>3704</Words>
  <Application>Microsoft Office PowerPoint</Application>
  <PresentationFormat>Widescreen</PresentationFormat>
  <Paragraphs>331</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Calibri</vt:lpstr>
      <vt:lpstr>Arial</vt:lpstr>
      <vt:lpstr>Libre Franklin</vt:lpstr>
      <vt:lpstr>Ausschnitt</vt:lpstr>
      <vt:lpstr>Ausschnitt</vt:lpstr>
      <vt:lpstr>   Rule 9.2 Submission  for the 1459th meeting of the Committee of Ministers in the   Öner and Türk Group (Appl. No. 51962/12) Nedim Şener Group (Appl. No. 38270/11) Altuğ Taner Akçam Group (Appl. No. 27520/07) Artun and Güvener Group (Appl. No. 75510/01) Işıkırık Group (Appl. No. 41226/09) </vt:lpstr>
      <vt:lpstr>Groups of cases </vt:lpstr>
      <vt:lpstr>Brief summary of the authorities’ claims and arguments</vt:lpstr>
      <vt:lpstr>Brief summary of the authorities’ claims and arguments</vt:lpstr>
      <vt:lpstr>Brief summary of the authorities’ claims and arguments</vt:lpstr>
      <vt:lpstr>Brief summary of the authorities’ claims and arguments</vt:lpstr>
      <vt:lpstr>Brief summary of the authorities’ claims and arguments</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Current situation</vt:lpstr>
      <vt:lpstr>Recommendations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9.2 Submission  for the 1459th meeting of the Committee of Ministers in the   Öner and Türk Group (Appl. No. 51962/12) Nedim Şener Group (Appl. No. 38270/11) Altuğ Taner Akçam Group (Appl. No. 27520/07) Artun and Güvener Group (Appl. No. 75510/01) Işıkırık Group (Appl. No. 41226/09)</dc:title>
  <dc:creator>iliescu</dc:creator>
  <cp:lastModifiedBy>Ioana iliescu</cp:lastModifiedBy>
  <cp:revision>66</cp:revision>
  <dcterms:modified xsi:type="dcterms:W3CDTF">2023-02-23T10:48:00Z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ies>
</file>