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1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1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85" r:id="rId2"/>
    <p:sldId id="257" r:id="rId3"/>
    <p:sldId id="287" r:id="rId4"/>
    <p:sldId id="268" r:id="rId5"/>
    <p:sldId id="273" r:id="rId6"/>
    <p:sldId id="266" r:id="rId7"/>
    <p:sldId id="259" r:id="rId8"/>
    <p:sldId id="274" r:id="rId9"/>
    <p:sldId id="275" r:id="rId10"/>
    <p:sldId id="276" r:id="rId11"/>
    <p:sldId id="277" r:id="rId12"/>
    <p:sldId id="278" r:id="rId13"/>
    <p:sldId id="280" r:id="rId14"/>
    <p:sldId id="279" r:id="rId15"/>
    <p:sldId id="281" r:id="rId16"/>
    <p:sldId id="265" r:id="rId17"/>
    <p:sldId id="269" r:id="rId18"/>
    <p:sldId id="263" r:id="rId19"/>
    <p:sldId id="260" r:id="rId20"/>
    <p:sldId id="267" r:id="rId21"/>
    <p:sldId id="261" r:id="rId22"/>
    <p:sldId id="262" r:id="rId23"/>
    <p:sldId id="284" r:id="rId24"/>
    <p:sldId id="286" r:id="rId2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D171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16" autoAdjust="0"/>
    <p:restoredTop sz="94660"/>
  </p:normalViewPr>
  <p:slideViewPr>
    <p:cSldViewPr snapToGrid="0">
      <p:cViewPr varScale="1">
        <p:scale>
          <a:sx n="76" d="100"/>
          <a:sy n="76" d="100"/>
        </p:scale>
        <p:origin x="126" y="7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customXml" Target="../customXml/item2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Relationship Id="rId30" Type="http://schemas.openxmlformats.org/officeDocument/2006/relationships/customXml" Target="../customXml/item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\\192.168.1.2\Documents_OIP\Analyses%20&amp;%20plaidoyer\0_Prune\Dignit&#233;\Suivi%20ex&#233;cution%20JMB\EIN%20-%20Nov%202022\Taux-occupation-&#233;tablissements-concern&#233;s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Feuil1!$A$2</c:f>
              <c:strCache>
                <c:ptCount val="1"/>
                <c:pt idx="0">
                  <c:v>Fresnes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strRef>
              <c:f>Feuil1!$B$1:$C$1</c:f>
              <c:strCache>
                <c:ptCount val="2"/>
                <c:pt idx="0">
                  <c:v>July 2021, 1st</c:v>
                </c:pt>
                <c:pt idx="1">
                  <c:v>October 2022, 1st</c:v>
                </c:pt>
              </c:strCache>
            </c:strRef>
          </c:cat>
          <c:val>
            <c:numRef>
              <c:f>Feuil1!$B$2:$C$2</c:f>
              <c:numCache>
                <c:formatCode>0%</c:formatCode>
                <c:ptCount val="2"/>
                <c:pt idx="0">
                  <c:v>1.3</c:v>
                </c:pt>
                <c:pt idx="1">
                  <c:v>1.4550000000000001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6063-40A5-976D-B43AC4CA23E1}"/>
            </c:ext>
          </c:extLst>
        </c:ser>
        <c:ser>
          <c:idx val="1"/>
          <c:order val="1"/>
          <c:tx>
            <c:strRef>
              <c:f>Feuil1!$A$3</c:f>
              <c:strCache>
                <c:ptCount val="1"/>
                <c:pt idx="0">
                  <c:v>Nîmes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strRef>
              <c:f>Feuil1!$B$1:$C$1</c:f>
              <c:strCache>
                <c:ptCount val="2"/>
                <c:pt idx="0">
                  <c:v>July 2021, 1st</c:v>
                </c:pt>
                <c:pt idx="1">
                  <c:v>October 2022, 1st</c:v>
                </c:pt>
              </c:strCache>
            </c:strRef>
          </c:cat>
          <c:val>
            <c:numRef>
              <c:f>Feuil1!$B$3:$C$3</c:f>
              <c:numCache>
                <c:formatCode>0%</c:formatCode>
                <c:ptCount val="2"/>
                <c:pt idx="0">
                  <c:v>1.825</c:v>
                </c:pt>
                <c:pt idx="1">
                  <c:v>2.15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6063-40A5-976D-B43AC4CA23E1}"/>
            </c:ext>
          </c:extLst>
        </c:ser>
        <c:ser>
          <c:idx val="2"/>
          <c:order val="2"/>
          <c:tx>
            <c:strRef>
              <c:f>Feuil1!$A$4</c:f>
              <c:strCache>
                <c:ptCount val="1"/>
                <c:pt idx="0">
                  <c:v>Nice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cat>
            <c:strRef>
              <c:f>Feuil1!$B$1:$C$1</c:f>
              <c:strCache>
                <c:ptCount val="2"/>
                <c:pt idx="0">
                  <c:v>July 2021, 1st</c:v>
                </c:pt>
                <c:pt idx="1">
                  <c:v>October 2022, 1st</c:v>
                </c:pt>
              </c:strCache>
            </c:strRef>
          </c:cat>
          <c:val>
            <c:numRef>
              <c:f>Feuil1!$B$4:$C$4</c:f>
              <c:numCache>
                <c:formatCode>0%</c:formatCode>
                <c:ptCount val="2"/>
                <c:pt idx="0">
                  <c:v>1.19</c:v>
                </c:pt>
                <c:pt idx="1">
                  <c:v>1.5429999999999999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6063-40A5-976D-B43AC4CA23E1}"/>
            </c:ext>
          </c:extLst>
        </c:ser>
        <c:ser>
          <c:idx val="3"/>
          <c:order val="3"/>
          <c:tx>
            <c:strRef>
              <c:f>Feuil1!$A$5</c:f>
              <c:strCache>
                <c:ptCount val="1"/>
                <c:pt idx="0">
                  <c:v>Baie-Mahault</c:v>
                </c:pt>
              </c:strCache>
            </c:strRef>
          </c:tx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none"/>
          </c:marker>
          <c:cat>
            <c:strRef>
              <c:f>Feuil1!$B$1:$C$1</c:f>
              <c:strCache>
                <c:ptCount val="2"/>
                <c:pt idx="0">
                  <c:v>July 2021, 1st</c:v>
                </c:pt>
                <c:pt idx="1">
                  <c:v>October 2022, 1st</c:v>
                </c:pt>
              </c:strCache>
            </c:strRef>
          </c:cat>
          <c:val>
            <c:numRef>
              <c:f>Feuil1!$B$5:$C$5</c:f>
              <c:numCache>
                <c:formatCode>0%</c:formatCode>
                <c:ptCount val="2"/>
                <c:pt idx="0">
                  <c:v>1.494</c:v>
                </c:pt>
                <c:pt idx="1">
                  <c:v>1.8140000000000001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6063-40A5-976D-B43AC4CA23E1}"/>
            </c:ext>
          </c:extLst>
        </c:ser>
        <c:ser>
          <c:idx val="4"/>
          <c:order val="4"/>
          <c:tx>
            <c:strRef>
              <c:f>Feuil1!$A$6</c:f>
              <c:strCache>
                <c:ptCount val="1"/>
                <c:pt idx="0">
                  <c:v>Faa’a Nuutania</c:v>
                </c:pt>
              </c:strCache>
            </c:strRef>
          </c:tx>
          <c:spPr>
            <a:ln w="28575" cap="rnd">
              <a:solidFill>
                <a:schemeClr val="accent5"/>
              </a:solidFill>
              <a:round/>
            </a:ln>
            <a:effectLst/>
          </c:spPr>
          <c:marker>
            <c:symbol val="none"/>
          </c:marker>
          <c:cat>
            <c:strRef>
              <c:f>Feuil1!$B$1:$C$1</c:f>
              <c:strCache>
                <c:ptCount val="2"/>
                <c:pt idx="0">
                  <c:v>July 2021, 1st</c:v>
                </c:pt>
                <c:pt idx="1">
                  <c:v>October 2022, 1st</c:v>
                </c:pt>
              </c:strCache>
            </c:strRef>
          </c:cat>
          <c:val>
            <c:numRef>
              <c:f>Feuil1!$B$6:$C$6</c:f>
              <c:numCache>
                <c:formatCode>0%</c:formatCode>
                <c:ptCount val="2"/>
                <c:pt idx="0">
                  <c:v>1.208</c:v>
                </c:pt>
                <c:pt idx="1">
                  <c:v>1.2470000000000001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6063-40A5-976D-B43AC4CA23E1}"/>
            </c:ext>
          </c:extLst>
        </c:ser>
        <c:ser>
          <c:idx val="5"/>
          <c:order val="5"/>
          <c:tx>
            <c:strRef>
              <c:f>Feuil1!$A$7</c:f>
              <c:strCache>
                <c:ptCount val="1"/>
                <c:pt idx="0">
                  <c:v>Ducos</c:v>
                </c:pt>
              </c:strCache>
            </c:strRef>
          </c:tx>
          <c:spPr>
            <a:ln w="28575" cap="rnd">
              <a:solidFill>
                <a:schemeClr val="accent6"/>
              </a:solidFill>
              <a:round/>
            </a:ln>
            <a:effectLst/>
          </c:spPr>
          <c:marker>
            <c:symbol val="none"/>
          </c:marker>
          <c:cat>
            <c:strRef>
              <c:f>Feuil1!$B$1:$C$1</c:f>
              <c:strCache>
                <c:ptCount val="2"/>
                <c:pt idx="0">
                  <c:v>July 2021, 1st</c:v>
                </c:pt>
                <c:pt idx="1">
                  <c:v>October 2022, 1st</c:v>
                </c:pt>
              </c:strCache>
            </c:strRef>
          </c:cat>
          <c:val>
            <c:numRef>
              <c:f>Feuil1!$B$7:$C$7</c:f>
              <c:numCache>
                <c:formatCode>0%</c:formatCode>
                <c:ptCount val="2"/>
                <c:pt idx="0">
                  <c:v>1.24</c:v>
                </c:pt>
                <c:pt idx="1">
                  <c:v>1.5149999999999999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6063-40A5-976D-B43AC4CA23E1}"/>
            </c:ext>
          </c:extLst>
        </c:ser>
        <c:ser>
          <c:idx val="6"/>
          <c:order val="6"/>
          <c:tx>
            <c:strRef>
              <c:f>Feuil1!#REF!</c:f>
              <c:strCache>
                <c:ptCount val="1"/>
                <c:pt idx="0">
                  <c:v>#REF!</c:v>
                </c:pt>
              </c:strCache>
            </c:strRef>
          </c:tx>
          <c:spPr>
            <a:ln w="28575" cap="rnd">
              <a:solidFill>
                <a:schemeClr val="accent1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Feuil1!$B$1:$C$1</c:f>
              <c:strCache>
                <c:ptCount val="2"/>
                <c:pt idx="0">
                  <c:v>July 2021, 1st</c:v>
                </c:pt>
                <c:pt idx="1">
                  <c:v>October 2022, 1st</c:v>
                </c:pt>
              </c:strCache>
            </c:strRef>
          </c:cat>
          <c:val>
            <c:numRef>
              <c:f>Feuil1!#REF!</c:f>
              <c:numCache>
                <c:formatCode>General</c:formatCode>
                <c:ptCount val="1"/>
                <c:pt idx="0">
                  <c:v>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6-6063-40A5-976D-B43AC4CA23E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400735640"/>
        <c:axId val="400732896"/>
      </c:lineChart>
      <c:catAx>
        <c:axId val="40073564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400732896"/>
        <c:crosses val="autoZero"/>
        <c:auto val="1"/>
        <c:lblAlgn val="ctr"/>
        <c:lblOffset val="100"/>
        <c:noMultiLvlLbl val="0"/>
      </c:catAx>
      <c:valAx>
        <c:axId val="400732896"/>
        <c:scaling>
          <c:orientation val="minMax"/>
          <c:min val="1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40073564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egendEntry>
        <c:idx val="6"/>
        <c:delete val="1"/>
      </c:legendEntry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FE3D357-D307-ABBB-21AE-880A9D9953E7}"/>
              </a:ext>
            </a:extLst>
          </p:cNvPr>
          <p:cNvSpPr/>
          <p:nvPr userDrawn="1"/>
        </p:nvSpPr>
        <p:spPr>
          <a:xfrm>
            <a:off x="0" y="-30222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fr-FR" dirty="0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DB44340F-2F47-42CA-22EF-6F23A6B93D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11/25/2022</a:t>
            </a:fld>
            <a:endParaRPr lang="en-US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46D96F55-B624-B727-CB81-2F21C53FA8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C9457577-1F69-790F-E488-4D713561FB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D9D224D7-74CD-CBB1-CC6E-E52AA63A5C0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339667" y="317777"/>
            <a:ext cx="5379720" cy="2264664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3830FC8E-D0A7-4F16-81DA-9AEAFC70DBD9}"/>
              </a:ext>
            </a:extLst>
          </p:cNvPr>
          <p:cNvSpPr/>
          <p:nvPr userDrawn="1"/>
        </p:nvSpPr>
        <p:spPr>
          <a:xfrm>
            <a:off x="449044" y="6522157"/>
            <a:ext cx="3703320" cy="9499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4305A1D-EF2B-9E61-9BDC-B352766594D3}"/>
              </a:ext>
            </a:extLst>
          </p:cNvPr>
          <p:cNvSpPr/>
          <p:nvPr userDrawn="1"/>
        </p:nvSpPr>
        <p:spPr>
          <a:xfrm>
            <a:off x="8044657" y="6518600"/>
            <a:ext cx="3703320" cy="98554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B81F5CA-705B-8EF2-DFCB-D542ADF20BF8}"/>
              </a:ext>
            </a:extLst>
          </p:cNvPr>
          <p:cNvSpPr/>
          <p:nvPr userDrawn="1"/>
        </p:nvSpPr>
        <p:spPr>
          <a:xfrm>
            <a:off x="4244340" y="6522157"/>
            <a:ext cx="3703320" cy="9144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5000213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>
            <a:spLocks noChangeAspect="1"/>
          </p:cNvSpPr>
          <p:nvPr/>
        </p:nvSpPr>
        <p:spPr>
          <a:xfrm>
            <a:off x="447817" y="5141973"/>
            <a:ext cx="11298200" cy="127470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2" y="5262296"/>
            <a:ext cx="4909445" cy="689514"/>
          </a:xfrm>
        </p:spPr>
        <p:txBody>
          <a:bodyPr anchor="ctr"/>
          <a:lstStyle>
            <a:lvl1pPr algn="l">
              <a:defRPr sz="2000" b="0"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7816" y="601200"/>
            <a:ext cx="11292840" cy="4204800"/>
          </a:xfrm>
        </p:spPr>
        <p:txBody>
          <a:bodyPr anchor="ctr">
            <a:normAutofit/>
          </a:bodyPr>
          <a:lstStyle>
            <a:lvl1pPr>
              <a:defRPr sz="2000">
                <a:solidFill>
                  <a:schemeClr val="tx2"/>
                </a:solidFill>
              </a:defRPr>
            </a:lvl1pPr>
            <a:lvl2pPr>
              <a:defRPr sz="1800">
                <a:solidFill>
                  <a:schemeClr val="tx2"/>
                </a:solidFill>
              </a:defRPr>
            </a:lvl2pPr>
            <a:lvl3pPr>
              <a:defRPr sz="1600">
                <a:solidFill>
                  <a:schemeClr val="tx2"/>
                </a:solidFill>
              </a:defRPr>
            </a:lvl3pPr>
            <a:lvl4pPr>
              <a:defRPr sz="1400">
                <a:solidFill>
                  <a:schemeClr val="tx2"/>
                </a:solidFill>
              </a:defRPr>
            </a:lvl4pPr>
            <a:lvl5pPr>
              <a:defRPr sz="1400">
                <a:solidFill>
                  <a:schemeClr val="tx2"/>
                </a:solidFill>
              </a:defRPr>
            </a:lvl5pPr>
            <a:lvl6pPr>
              <a:defRPr sz="1400">
                <a:solidFill>
                  <a:schemeClr val="tx2"/>
                </a:solidFill>
              </a:defRPr>
            </a:lvl6pPr>
            <a:lvl7pPr>
              <a:defRPr sz="1400">
                <a:solidFill>
                  <a:schemeClr val="tx2"/>
                </a:solidFill>
              </a:defRPr>
            </a:lvl7pPr>
            <a:lvl8pPr>
              <a:defRPr sz="1400">
                <a:solidFill>
                  <a:schemeClr val="tx2"/>
                </a:solidFill>
              </a:defRPr>
            </a:lvl8pPr>
            <a:lvl9pPr>
              <a:defRPr sz="1400">
                <a:solidFill>
                  <a:schemeClr val="tx2"/>
                </a:solidFill>
              </a:defRPr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40823" y="5262296"/>
            <a:ext cx="5869987" cy="689515"/>
          </a:xfrm>
        </p:spPr>
        <p:txBody>
          <a:bodyPr anchor="ctr">
            <a:normAutofit/>
          </a:bodyPr>
          <a:lstStyle>
            <a:lvl1pPr marL="0" indent="0" algn="r">
              <a:buNone/>
              <a:defRPr sz="1100">
                <a:solidFill>
                  <a:schemeClr val="bg1"/>
                </a:solidFill>
              </a:defRPr>
            </a:lvl1pPr>
            <a:lvl2pPr marL="457200" indent="0">
              <a:buNone/>
              <a:defRPr sz="11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11/25/2022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4693389"/>
            <a:ext cx="11029616" cy="566738"/>
          </a:xfrm>
        </p:spPr>
        <p:txBody>
          <a:bodyPr anchor="b">
            <a:normAutofit/>
          </a:bodyPr>
          <a:lstStyle>
            <a:lvl1pPr algn="l">
              <a:defRPr sz="2400" b="0">
                <a:solidFill>
                  <a:schemeClr val="accent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47817" y="599725"/>
            <a:ext cx="11290859" cy="3557252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81192" y="5260127"/>
            <a:ext cx="11029617" cy="598671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5897812F-AFAC-0644-B91F-5D091EC9FFB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605951" y="6258839"/>
            <a:ext cx="1052509" cy="360799"/>
          </a:xfrm>
        </p:spPr>
        <p:txBody>
          <a:bodyPr/>
          <a:lstStyle/>
          <a:p>
            <a:fld id="{B61BEF0D-F0BB-DE4B-95CE-6DB70DBA9567}" type="datetimeFigureOut">
              <a:rPr lang="en-US" dirty="0"/>
              <a:pPr/>
              <a:t>11/25/2022</a:t>
            </a:fld>
            <a:endParaRPr lang="en-US" dirty="0"/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2C076D4B-5BF9-0476-5385-E97D81B9AA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81192" y="6254513"/>
            <a:ext cx="691721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16AFD28E-6BEF-93CC-2BCA-C8268BBEFA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66009" y="6254513"/>
            <a:ext cx="1052508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E52D45A8-BA60-5A9C-5A50-875953D96A2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670484" y="6053026"/>
            <a:ext cx="1364382" cy="768097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0286" y="614407"/>
            <a:ext cx="11309338" cy="118929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013800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pic>
        <p:nvPicPr>
          <p:cNvPr id="2" name="Image 1" descr="Une image contenant texte&#10;&#10;Description générée automatiquement">
            <a:extLst>
              <a:ext uri="{FF2B5EF4-FFF2-40B4-BE49-F238E27FC236}">
                <a16:creationId xmlns:a16="http://schemas.microsoft.com/office/drawing/2014/main" id="{E4219ED2-0F69-1927-0A56-A25D8F87756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526043" y="756249"/>
            <a:ext cx="2096298" cy="882464"/>
          </a:xfrm>
          <a:prstGeom prst="rect">
            <a:avLst/>
          </a:prstGeom>
        </p:spPr>
      </p:pic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368A95F4-53B2-77AE-4AC8-875C18BD3FA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605951" y="6258839"/>
            <a:ext cx="1052509" cy="360799"/>
          </a:xfrm>
        </p:spPr>
        <p:txBody>
          <a:bodyPr/>
          <a:lstStyle/>
          <a:p>
            <a:fld id="{B61BEF0D-F0BB-DE4B-95CE-6DB70DBA9567}" type="datetimeFigureOut">
              <a:rPr lang="en-US" dirty="0"/>
              <a:pPr/>
              <a:t>11/25/2022</a:t>
            </a:fld>
            <a:endParaRPr lang="en-US" dirty="0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EA0EE8DD-FA09-08AB-2D0F-AA216705C7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81192" y="6254513"/>
            <a:ext cx="691721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5D5B8D55-BA5B-5B3D-56F1-BB2436F84D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66009" y="6254513"/>
            <a:ext cx="1052508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FB9EBF1E-51C9-D636-4B34-5032602BCBD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670484" y="6053026"/>
            <a:ext cx="1364382" cy="768097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8839201" y="599725"/>
            <a:ext cx="2906817" cy="581695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675726"/>
            <a:ext cx="2004164" cy="5183073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4923" y="675726"/>
            <a:ext cx="7896279" cy="5183073"/>
          </a:xfrm>
        </p:spPr>
        <p:txBody>
          <a:bodyPr vert="eaVert" anchor="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993673" y="5956137"/>
            <a:ext cx="1328141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11/25/2022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74923" y="5951811"/>
            <a:ext cx="7896279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46615" y="5956137"/>
            <a:ext cx="1164195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  <p:pic>
        <p:nvPicPr>
          <p:cNvPr id="8" name="Image 7" descr="Une image contenant texte&#10;&#10;Description générée automatiquement">
            <a:extLst>
              <a:ext uri="{FF2B5EF4-FFF2-40B4-BE49-F238E27FC236}">
                <a16:creationId xmlns:a16="http://schemas.microsoft.com/office/drawing/2014/main" id="{0B9C4A5B-0A55-473C-3DD9-EA50C10EE77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77528" y="692325"/>
            <a:ext cx="1558004" cy="65586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46534" y="3085765"/>
            <a:ext cx="11262866" cy="33048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81191" y="1020431"/>
            <a:ext cx="10993549" cy="1475013"/>
          </a:xfrm>
          <a:effectLst/>
        </p:spPr>
        <p:txBody>
          <a:bodyPr anchor="b">
            <a:normAutofit/>
          </a:bodyPr>
          <a:lstStyle>
            <a:lvl1pPr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81194" y="2495445"/>
            <a:ext cx="10993546" cy="590321"/>
          </a:xfrm>
        </p:spPr>
        <p:txBody>
          <a:bodyPr anchor="t">
            <a:normAutofit/>
          </a:bodyPr>
          <a:lstStyle>
            <a:lvl1pPr marL="0" indent="0" algn="l">
              <a:buNone/>
              <a:defRPr sz="1600" cap="all">
                <a:solidFill>
                  <a:schemeClr val="accent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dirty="0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605951" y="5956137"/>
            <a:ext cx="2844800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11/25/2022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81192" y="5951811"/>
            <a:ext cx="6917210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58300" y="5956137"/>
            <a:ext cx="1016440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B579D47C-4C6E-4578-1F91-E8A78A7120E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9884780" y="636381"/>
            <a:ext cx="1824620" cy="768097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440286" y="614407"/>
            <a:ext cx="11309338" cy="118929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013800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1192" y="2180496"/>
            <a:ext cx="11029615" cy="3678303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605951" y="6258839"/>
            <a:ext cx="1052509" cy="360799"/>
          </a:xfrm>
        </p:spPr>
        <p:txBody>
          <a:bodyPr/>
          <a:lstStyle/>
          <a:p>
            <a:fld id="{B61BEF0D-F0BB-DE4B-95CE-6DB70DBA9567}" type="datetimeFigureOut">
              <a:rPr lang="en-US" dirty="0"/>
              <a:pPr/>
              <a:t>11/25/2022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81192" y="6254513"/>
            <a:ext cx="691721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66009" y="6254513"/>
            <a:ext cx="1052508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F0E1E87D-009F-906A-0E37-8B23A7FB628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670484" y="6053026"/>
            <a:ext cx="1364382" cy="768097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440286" y="614407"/>
            <a:ext cx="11309338" cy="118929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013800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1192" y="2180496"/>
            <a:ext cx="11029615" cy="3678303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605951" y="6258839"/>
            <a:ext cx="1052509" cy="360799"/>
          </a:xfrm>
        </p:spPr>
        <p:txBody>
          <a:bodyPr/>
          <a:lstStyle/>
          <a:p>
            <a:fld id="{B61BEF0D-F0BB-DE4B-95CE-6DB70DBA9567}" type="datetimeFigureOut">
              <a:rPr lang="en-US" dirty="0"/>
              <a:pPr/>
              <a:t>11/25/2022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81192" y="6254513"/>
            <a:ext cx="691721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66009" y="6254513"/>
            <a:ext cx="1052508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F0E1E87D-009F-906A-0E37-8B23A7FB628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9410700" y="702156"/>
            <a:ext cx="2200107" cy="926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5166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7817" y="5141974"/>
            <a:ext cx="11290860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3043910"/>
            <a:ext cx="11029615" cy="1497507"/>
          </a:xfrm>
        </p:spPr>
        <p:txBody>
          <a:bodyPr anchor="b">
            <a:normAutofit/>
          </a:bodyPr>
          <a:lstStyle>
            <a:lvl1pPr algn="l">
              <a:defRPr sz="3600" b="0" cap="all">
                <a:solidFill>
                  <a:schemeClr val="accent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4541417"/>
            <a:ext cx="11029615" cy="600556"/>
          </a:xfrm>
        </p:spPr>
        <p:txBody>
          <a:bodyPr anchor="t">
            <a:normAutofit/>
          </a:bodyPr>
          <a:lstStyle>
            <a:lvl1pPr marL="0" indent="0" algn="l">
              <a:buNone/>
              <a:defRPr sz="1800" cap="all">
                <a:solidFill>
                  <a:schemeClr val="accent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11/25/2022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A4982CC5-F564-1C37-4D5B-AF7EA8A966D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450750" y="573809"/>
            <a:ext cx="1364382" cy="768097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5982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81193" y="2228003"/>
            <a:ext cx="5422390" cy="3633047"/>
          </a:xfrm>
        </p:spPr>
        <p:txBody>
          <a:bodyPr>
            <a:normAutofit/>
          </a:bodyPr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8417" y="2228003"/>
            <a:ext cx="5422392" cy="3633047"/>
          </a:xfrm>
        </p:spPr>
        <p:txBody>
          <a:bodyPr>
            <a:normAutofit/>
          </a:bodyPr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pic>
        <p:nvPicPr>
          <p:cNvPr id="9" name="Image 8" descr="Une image contenant texte&#10;&#10;Description générée automatiquement">
            <a:extLst>
              <a:ext uri="{FF2B5EF4-FFF2-40B4-BE49-F238E27FC236}">
                <a16:creationId xmlns:a16="http://schemas.microsoft.com/office/drawing/2014/main" id="{16F7BCDB-7BFD-F29F-5144-28B2F061B85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526043" y="756249"/>
            <a:ext cx="2096298" cy="882464"/>
          </a:xfrm>
          <a:prstGeom prst="rect">
            <a:avLst/>
          </a:prstGeom>
        </p:spPr>
      </p:pic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D07DF676-6968-1056-36CF-B8380829FA4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605951" y="6258839"/>
            <a:ext cx="1052509" cy="360799"/>
          </a:xfrm>
        </p:spPr>
        <p:txBody>
          <a:bodyPr/>
          <a:lstStyle/>
          <a:p>
            <a:fld id="{B61BEF0D-F0BB-DE4B-95CE-6DB70DBA9567}" type="datetimeFigureOut">
              <a:rPr lang="en-US" dirty="0"/>
              <a:pPr/>
              <a:t>11/25/2022</a:t>
            </a:fld>
            <a:endParaRPr lang="en-US" dirty="0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00FAD78C-EAFA-C9E7-C1BA-41EF078DD9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81192" y="6254513"/>
            <a:ext cx="691721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D5556935-FB51-B0C0-09BA-A7780FE5D2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66009" y="6254513"/>
            <a:ext cx="1052508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A3AB4E7C-5A27-15B4-BC05-D4DC3EAD685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670484" y="6053026"/>
            <a:ext cx="1364382" cy="768097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>
            <a:spLocks noChangeAspect="1"/>
          </p:cNvSpPr>
          <p:nvPr/>
        </p:nvSpPr>
        <p:spPr>
          <a:xfrm>
            <a:off x="445982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7219" y="2250892"/>
            <a:ext cx="5087075" cy="536005"/>
          </a:xfrm>
        </p:spPr>
        <p:txBody>
          <a:bodyPr anchor="b">
            <a:noAutofit/>
          </a:bodyPr>
          <a:lstStyle>
            <a:lvl1pPr marL="0" indent="0">
              <a:buNone/>
              <a:defRPr sz="22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1194" y="2926052"/>
            <a:ext cx="5393100" cy="2934999"/>
          </a:xfrm>
        </p:spPr>
        <p:txBody>
          <a:bodyPr anchor="t">
            <a:normAutofit/>
          </a:bodyPr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23735" y="2250892"/>
            <a:ext cx="5087073" cy="553373"/>
          </a:xfrm>
        </p:spPr>
        <p:txBody>
          <a:bodyPr anchor="b">
            <a:noAutofit/>
          </a:bodyPr>
          <a:lstStyle>
            <a:lvl1pPr marL="0" indent="0">
              <a:buNone/>
              <a:defRPr sz="22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709" y="2926052"/>
            <a:ext cx="5393100" cy="2934999"/>
          </a:xfrm>
        </p:spPr>
        <p:txBody>
          <a:bodyPr anchor="t">
            <a:normAutofit/>
          </a:bodyPr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pic>
        <p:nvPicPr>
          <p:cNvPr id="2" name="Image 1" descr="Une image contenant texte&#10;&#10;Description générée automatiquement">
            <a:extLst>
              <a:ext uri="{FF2B5EF4-FFF2-40B4-BE49-F238E27FC236}">
                <a16:creationId xmlns:a16="http://schemas.microsoft.com/office/drawing/2014/main" id="{80E062FD-7B38-CC90-880F-687EE1BA857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526043" y="756249"/>
            <a:ext cx="2096298" cy="882464"/>
          </a:xfrm>
          <a:prstGeom prst="rect">
            <a:avLst/>
          </a:prstGeom>
        </p:spPr>
      </p:pic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A4133A5B-4147-8F03-ADA2-A6D88453EEF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605951" y="6258839"/>
            <a:ext cx="1052509" cy="360799"/>
          </a:xfrm>
        </p:spPr>
        <p:txBody>
          <a:bodyPr/>
          <a:lstStyle/>
          <a:p>
            <a:fld id="{B61BEF0D-F0BB-DE4B-95CE-6DB70DBA9567}" type="datetimeFigureOut">
              <a:rPr lang="en-US" dirty="0"/>
              <a:pPr/>
              <a:t>11/25/2022</a:t>
            </a:fld>
            <a:endParaRPr lang="en-US" dirty="0"/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E6C1B307-589F-8AE0-76DF-3B197F80A5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81192" y="6254513"/>
            <a:ext cx="691721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D30EC485-007E-A653-4B32-4FAA991BA7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66009" y="6254513"/>
            <a:ext cx="1052508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007B6F32-1842-BD07-DBB7-17A7CF916F4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670484" y="6053026"/>
            <a:ext cx="1364382" cy="768097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440683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575894" y="729658"/>
            <a:ext cx="11029616" cy="988332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CE49D78F-293F-C39A-E4A5-772AF759CCC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605951" y="6258839"/>
            <a:ext cx="1052509" cy="360799"/>
          </a:xfrm>
        </p:spPr>
        <p:txBody>
          <a:bodyPr/>
          <a:lstStyle/>
          <a:p>
            <a:fld id="{B61BEF0D-F0BB-DE4B-95CE-6DB70DBA9567}" type="datetimeFigureOut">
              <a:rPr lang="en-US" dirty="0"/>
              <a:pPr/>
              <a:t>11/25/2022</a:t>
            </a:fld>
            <a:endParaRPr lang="en-US" dirty="0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56FEB64A-CED8-F4C2-FF3B-AFC7985DE4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81192" y="6254513"/>
            <a:ext cx="691721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0F2ABF92-C785-3A24-34B9-250061C948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66009" y="6254513"/>
            <a:ext cx="1052508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89DB107C-56DB-426A-3B3B-ED19AE1CDE2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670484" y="6053026"/>
            <a:ext cx="1364382" cy="768097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85ACC398-D85F-00E6-027E-CD929EBBE33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605951" y="6258839"/>
            <a:ext cx="1052509" cy="360799"/>
          </a:xfrm>
        </p:spPr>
        <p:txBody>
          <a:bodyPr/>
          <a:lstStyle/>
          <a:p>
            <a:fld id="{B61BEF0D-F0BB-DE4B-95CE-6DB70DBA9567}" type="datetimeFigureOut">
              <a:rPr lang="en-US" dirty="0"/>
              <a:pPr/>
              <a:t>11/25/2022</a:t>
            </a:fld>
            <a:endParaRPr lang="en-US" dirty="0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55A8F38E-1890-9DA1-379E-3E260206B1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81192" y="6254513"/>
            <a:ext cx="691721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C418BD00-6EC8-5F20-BF56-0109B3A5E4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66009" y="6254513"/>
            <a:ext cx="1052508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A564C35F-B593-6CC6-2863-A958878B459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670484" y="6053026"/>
            <a:ext cx="1364382" cy="768097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81192" y="705124"/>
            <a:ext cx="11029616" cy="118955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2046808"/>
            <a:ext cx="11029616" cy="352279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05951" y="5956137"/>
            <a:ext cx="28447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2"/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11/25/2022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81192" y="5951811"/>
            <a:ext cx="69172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all">
                <a:solidFill>
                  <a:schemeClr val="accent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58300" y="5956137"/>
            <a:ext cx="10525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2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49" r:id="rId2"/>
    <p:sldLayoutId id="2147483650" r:id="rId3"/>
    <p:sldLayoutId id="2147483661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</p:sldLayoutIdLst>
  <p:txStyles>
    <p:titleStyle>
      <a:lvl1pPr algn="l" defTabSz="457200" rtl="0" eaLnBrk="1" latinLnBrk="0" hangingPunct="1">
        <a:spcBef>
          <a:spcPct val="0"/>
        </a:spcBef>
        <a:buNone/>
        <a:defRPr sz="2800" b="0" kern="1200" cap="all">
          <a:solidFill>
            <a:schemeClr val="bg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060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800" kern="1200">
          <a:solidFill>
            <a:schemeClr val="tx2"/>
          </a:solidFill>
          <a:latin typeface="+mn-lt"/>
          <a:ea typeface="+mn-ea"/>
          <a:cs typeface="+mn-cs"/>
        </a:defRPr>
      </a:lvl1pPr>
      <a:lvl2pPr marL="6300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600" kern="1200">
          <a:solidFill>
            <a:schemeClr val="tx2"/>
          </a:solidFill>
          <a:latin typeface="+mn-lt"/>
          <a:ea typeface="+mn-ea"/>
          <a:cs typeface="+mn-cs"/>
        </a:defRPr>
      </a:lvl2pPr>
      <a:lvl3pPr marL="900000" indent="-270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400" kern="1200">
          <a:solidFill>
            <a:schemeClr val="tx2"/>
          </a:solidFill>
          <a:latin typeface="+mn-lt"/>
          <a:ea typeface="+mn-ea"/>
          <a:cs typeface="+mn-cs"/>
        </a:defRPr>
      </a:lvl3pPr>
      <a:lvl4pPr marL="124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4pPr>
      <a:lvl5pPr marL="160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5pPr>
      <a:lvl6pPr marL="19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6pPr>
      <a:lvl7pPr marL="22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7pPr>
      <a:lvl8pPr marL="25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8pPr>
      <a:lvl9pPr marL="28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3C84FB9-B51F-A4EC-21EB-9D3BFB2E8DC7}"/>
              </a:ext>
            </a:extLst>
          </p:cNvPr>
          <p:cNvSpPr txBox="1">
            <a:spLocks/>
          </p:cNvSpPr>
          <p:nvPr/>
        </p:nvSpPr>
        <p:spPr>
          <a:xfrm>
            <a:off x="467360" y="3383280"/>
            <a:ext cx="13210313" cy="1070354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2800" b="0" kern="1200" cap="all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fr-FR" sz="3800" b="1" dirty="0">
                <a:solidFill>
                  <a:schemeClr val="bg1">
                    <a:lumMod val="65000"/>
                  </a:schemeClr>
                </a:solidFill>
              </a:rPr>
              <a:t>EXECUTION OF JMB and </a:t>
            </a:r>
            <a:r>
              <a:rPr lang="fr-FR" sz="3800" b="1" dirty="0" err="1">
                <a:solidFill>
                  <a:schemeClr val="bg1">
                    <a:lumMod val="65000"/>
                  </a:schemeClr>
                </a:solidFill>
              </a:rPr>
              <a:t>others</a:t>
            </a:r>
            <a:r>
              <a:rPr lang="fr-FR" sz="3800" b="1" dirty="0">
                <a:solidFill>
                  <a:schemeClr val="bg1">
                    <a:lumMod val="65000"/>
                  </a:schemeClr>
                </a:solidFill>
              </a:rPr>
              <a:t> V. FRANCE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BDB9FAA1-4B3B-C479-59EE-F3D1FF1CF1DA}"/>
              </a:ext>
            </a:extLst>
          </p:cNvPr>
          <p:cNvSpPr txBox="1"/>
          <p:nvPr/>
        </p:nvSpPr>
        <p:spPr>
          <a:xfrm>
            <a:off x="3528060" y="4118354"/>
            <a:ext cx="8194509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 dirty="0">
                <a:solidFill>
                  <a:schemeClr val="bg1"/>
                </a:solidFill>
              </a:rPr>
              <a:t>French Section – </a:t>
            </a:r>
            <a:r>
              <a:rPr lang="en-US" sz="2400" b="1" dirty="0" err="1">
                <a:solidFill>
                  <a:schemeClr val="bg1"/>
                </a:solidFill>
              </a:rPr>
              <a:t>Observatoire</a:t>
            </a:r>
            <a:r>
              <a:rPr lang="en-US" sz="2400" b="1" dirty="0">
                <a:solidFill>
                  <a:schemeClr val="bg1"/>
                </a:solidFill>
              </a:rPr>
              <a:t> International des prisons</a:t>
            </a:r>
          </a:p>
          <a:p>
            <a:pPr algn="r"/>
            <a:endParaRPr lang="en-US" sz="1400" b="1" dirty="0">
              <a:solidFill>
                <a:schemeClr val="bg1"/>
              </a:solidFill>
            </a:endParaRPr>
          </a:p>
          <a:p>
            <a:pPr algn="r"/>
            <a:r>
              <a:rPr lang="en-US" b="1" dirty="0">
                <a:solidFill>
                  <a:schemeClr val="bg1"/>
                </a:solidFill>
              </a:rPr>
              <a:t>Prune Missoffe</a:t>
            </a:r>
            <a:r>
              <a:rPr lang="en-US" dirty="0">
                <a:solidFill>
                  <a:schemeClr val="bg1"/>
                </a:solidFill>
              </a:rPr>
              <a:t>, advocacy department</a:t>
            </a:r>
          </a:p>
          <a:p>
            <a:pPr algn="r"/>
            <a:endParaRPr lang="en-US" dirty="0">
              <a:solidFill>
                <a:schemeClr val="bg1"/>
              </a:solidFill>
            </a:endParaRPr>
          </a:p>
          <a:p>
            <a:pPr algn="r"/>
            <a:r>
              <a:rPr lang="en-US" b="1" dirty="0">
                <a:solidFill>
                  <a:schemeClr val="bg1"/>
                </a:solidFill>
              </a:rPr>
              <a:t>Julie </a:t>
            </a:r>
            <a:r>
              <a:rPr lang="en-US" b="1" dirty="0" err="1">
                <a:solidFill>
                  <a:schemeClr val="bg1"/>
                </a:solidFill>
              </a:rPr>
              <a:t>Fragonas</a:t>
            </a:r>
            <a:r>
              <a:rPr lang="en-US" dirty="0">
                <a:solidFill>
                  <a:schemeClr val="bg1"/>
                </a:solidFill>
              </a:rPr>
              <a:t>, litigation department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pPr algn="r"/>
            <a:r>
              <a:rPr lang="en-US" b="1" dirty="0">
                <a:solidFill>
                  <a:schemeClr val="bg1"/>
                </a:solidFill>
              </a:rPr>
              <a:t>Contact</a:t>
            </a:r>
            <a:r>
              <a:rPr lang="en-US" dirty="0">
                <a:solidFill>
                  <a:schemeClr val="bg1"/>
                </a:solidFill>
              </a:rPr>
              <a:t>: prune.missoffe@oip.org</a:t>
            </a:r>
          </a:p>
        </p:txBody>
      </p:sp>
    </p:spTree>
    <p:extLst>
      <p:ext uri="{BB962C8B-B14F-4D97-AF65-F5344CB8AC3E}">
        <p14:creationId xmlns:p14="http://schemas.microsoft.com/office/powerpoint/2010/main" val="333737643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746F9A7-2582-F673-0129-2BEB94C9BE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The </a:t>
            </a:r>
            <a:r>
              <a:rPr lang="fr-FR" dirty="0" err="1"/>
              <a:t>consequences</a:t>
            </a:r>
            <a:r>
              <a:rPr lang="fr-FR" dirty="0"/>
              <a:t> of the </a:t>
            </a:r>
            <a:r>
              <a:rPr lang="fr-FR" dirty="0" err="1"/>
              <a:t>overcrowding</a:t>
            </a:r>
            <a:endParaRPr lang="fr-FR" dirty="0"/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032BF9C5-3EDA-2CB9-2210-30B21272C60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69671" y="2161225"/>
            <a:ext cx="7575147" cy="4321218"/>
          </a:xfrm>
        </p:spPr>
      </p:pic>
    </p:spTree>
    <p:extLst>
      <p:ext uri="{BB962C8B-B14F-4D97-AF65-F5344CB8AC3E}">
        <p14:creationId xmlns:p14="http://schemas.microsoft.com/office/powerpoint/2010/main" val="323601603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6FA7E9C-6336-0F18-8CC0-2BF1A645D5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Degrading</a:t>
            </a:r>
            <a:r>
              <a:rPr lang="fr-FR" dirty="0"/>
              <a:t> living conditions </a:t>
            </a:r>
            <a:r>
              <a:rPr lang="fr-FR" dirty="0" err="1"/>
              <a:t>exacerbated</a:t>
            </a:r>
            <a:r>
              <a:rPr lang="fr-FR" dirty="0"/>
              <a:t> by </a:t>
            </a:r>
            <a:r>
              <a:rPr lang="fr-FR" dirty="0" err="1"/>
              <a:t>dilapidated</a:t>
            </a:r>
            <a:r>
              <a:rPr lang="fr-FR" dirty="0"/>
              <a:t> and </a:t>
            </a:r>
            <a:r>
              <a:rPr lang="fr-FR" dirty="0" err="1"/>
              <a:t>unsanitary</a:t>
            </a:r>
            <a:r>
              <a:rPr lang="fr-FR" dirty="0"/>
              <a:t> conditions</a:t>
            </a:r>
          </a:p>
        </p:txBody>
      </p:sp>
      <p:pic>
        <p:nvPicPr>
          <p:cNvPr id="10" name="Espace réservé du contenu 9">
            <a:extLst>
              <a:ext uri="{FF2B5EF4-FFF2-40B4-BE49-F238E27FC236}">
                <a16:creationId xmlns:a16="http://schemas.microsoft.com/office/drawing/2014/main" id="{00BC926D-F583-9230-8870-02200AD27E1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198969" y="1928996"/>
            <a:ext cx="5696145" cy="4676839"/>
          </a:xfr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1967A8A5-0D46-689B-8ED0-24A26A6644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0116" y="1924705"/>
            <a:ext cx="3520253" cy="4681130"/>
          </a:xfrm>
          <a:prstGeom prst="rect">
            <a:avLst/>
          </a:prstGeom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C80FC122-76F8-C53D-BE68-664B611DB830}"/>
              </a:ext>
            </a:extLst>
          </p:cNvPr>
          <p:cNvSpPr txBox="1"/>
          <p:nvPr/>
        </p:nvSpPr>
        <p:spPr>
          <a:xfrm>
            <a:off x="10025196" y="2960622"/>
            <a:ext cx="186200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>
                    <a:lumMod val="65000"/>
                  </a:schemeClr>
                </a:solidFill>
              </a:rPr>
              <a:t>Saint Etienne,</a:t>
            </a:r>
          </a:p>
          <a:p>
            <a:r>
              <a:rPr lang="fr-FR" dirty="0" err="1">
                <a:solidFill>
                  <a:schemeClr val="bg1">
                    <a:lumMod val="65000"/>
                  </a:schemeClr>
                </a:solidFill>
              </a:rPr>
              <a:t>November</a:t>
            </a:r>
            <a:r>
              <a:rPr lang="fr-FR" dirty="0">
                <a:solidFill>
                  <a:schemeClr val="bg1">
                    <a:lumMod val="65000"/>
                  </a:schemeClr>
                </a:solidFill>
              </a:rPr>
              <a:t> 2022.</a:t>
            </a:r>
          </a:p>
          <a:p>
            <a:endParaRPr lang="fr-FR" dirty="0">
              <a:solidFill>
                <a:schemeClr val="bg1">
                  <a:lumMod val="65000"/>
                </a:schemeClr>
              </a:solidFill>
            </a:endParaRPr>
          </a:p>
          <a:p>
            <a:r>
              <a:rPr lang="fr-FR" i="1" dirty="0">
                <a:solidFill>
                  <a:schemeClr val="bg1">
                    <a:lumMod val="65000"/>
                  </a:schemeClr>
                </a:solidFill>
              </a:rPr>
              <a:t>Pictures </a:t>
            </a:r>
            <a:r>
              <a:rPr lang="fr-FR" i="1" dirty="0" err="1">
                <a:solidFill>
                  <a:schemeClr val="bg1">
                    <a:lumMod val="65000"/>
                  </a:schemeClr>
                </a:solidFill>
              </a:rPr>
              <a:t>taken</a:t>
            </a:r>
            <a:r>
              <a:rPr lang="fr-FR" i="1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fr-FR" i="1" dirty="0" err="1">
                <a:solidFill>
                  <a:schemeClr val="bg1">
                    <a:lumMod val="65000"/>
                  </a:schemeClr>
                </a:solidFill>
              </a:rPr>
              <a:t>during</a:t>
            </a:r>
            <a:r>
              <a:rPr lang="fr-FR" i="1" dirty="0">
                <a:solidFill>
                  <a:schemeClr val="bg1">
                    <a:lumMod val="65000"/>
                  </a:schemeClr>
                </a:solidFill>
              </a:rPr>
              <a:t> the </a:t>
            </a:r>
            <a:r>
              <a:rPr lang="fr-FR" i="1" dirty="0" err="1">
                <a:solidFill>
                  <a:schemeClr val="bg1">
                    <a:lumMod val="65000"/>
                  </a:schemeClr>
                </a:solidFill>
              </a:rPr>
              <a:t>visit</a:t>
            </a:r>
            <a:r>
              <a:rPr lang="fr-FR" i="1" dirty="0">
                <a:solidFill>
                  <a:schemeClr val="bg1">
                    <a:lumMod val="65000"/>
                  </a:schemeClr>
                </a:solidFill>
              </a:rPr>
              <a:t> of the </a:t>
            </a:r>
            <a:r>
              <a:rPr lang="fr-FR" i="1" dirty="0" err="1">
                <a:solidFill>
                  <a:schemeClr val="bg1">
                    <a:lumMod val="65000"/>
                  </a:schemeClr>
                </a:solidFill>
              </a:rPr>
              <a:t>Member</a:t>
            </a:r>
            <a:r>
              <a:rPr lang="fr-FR" i="1" dirty="0">
                <a:solidFill>
                  <a:schemeClr val="bg1">
                    <a:lumMod val="65000"/>
                  </a:schemeClr>
                </a:solidFill>
              </a:rPr>
              <a:t> of the </a:t>
            </a:r>
            <a:r>
              <a:rPr lang="fr-FR" i="1" dirty="0" err="1">
                <a:solidFill>
                  <a:schemeClr val="bg1">
                    <a:lumMod val="65000"/>
                  </a:schemeClr>
                </a:solidFill>
              </a:rPr>
              <a:t>Parliament</a:t>
            </a:r>
            <a:r>
              <a:rPr lang="fr-FR" i="1" dirty="0">
                <a:solidFill>
                  <a:schemeClr val="bg1">
                    <a:lumMod val="65000"/>
                  </a:schemeClr>
                </a:solidFill>
              </a:rPr>
              <a:t> Andrée Taurinya</a:t>
            </a:r>
          </a:p>
        </p:txBody>
      </p:sp>
    </p:spTree>
    <p:extLst>
      <p:ext uri="{BB962C8B-B14F-4D97-AF65-F5344CB8AC3E}">
        <p14:creationId xmlns:p14="http://schemas.microsoft.com/office/powerpoint/2010/main" val="271675916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64EF98F-B604-2776-C7F0-079FC9D14A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THE </a:t>
            </a:r>
            <a:r>
              <a:rPr lang="fr-FR" dirty="0" err="1"/>
              <a:t>Lack</a:t>
            </a:r>
            <a:r>
              <a:rPr lang="fr-FR" dirty="0"/>
              <a:t> of a </a:t>
            </a:r>
            <a:r>
              <a:rPr lang="fr-FR" dirty="0" err="1"/>
              <a:t>coherent</a:t>
            </a:r>
            <a:r>
              <a:rPr lang="fr-FR" dirty="0"/>
              <a:t> long-</a:t>
            </a:r>
            <a:r>
              <a:rPr lang="fr-FR" dirty="0" err="1"/>
              <a:t>term</a:t>
            </a:r>
            <a:r>
              <a:rPr lang="fr-FR" dirty="0"/>
              <a:t> </a:t>
            </a:r>
            <a:r>
              <a:rPr lang="fr-FR" dirty="0" err="1"/>
              <a:t>strategy</a:t>
            </a:r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49CE8A4-2111-AEE8-A124-E1F08177E5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3146" y="2161205"/>
            <a:ext cx="11445707" cy="3975348"/>
          </a:xfrm>
        </p:spPr>
        <p:txBody>
          <a:bodyPr>
            <a:normAutofit/>
          </a:bodyPr>
          <a:lstStyle/>
          <a:p>
            <a:pPr algn="just"/>
            <a:endParaRPr lang="en-US" sz="2600" dirty="0">
              <a:solidFill>
                <a:srgbClr val="000000"/>
              </a:solidFill>
              <a:effectLst/>
              <a:ea typeface="Garamond" panose="02020404030301010803" pitchFamily="18" charset="0"/>
              <a:cs typeface="Garamond" panose="02020404030301010803" pitchFamily="18" charset="0"/>
            </a:endParaRPr>
          </a:p>
          <a:p>
            <a:pPr marL="0" indent="0" algn="just">
              <a:buNone/>
            </a:pPr>
            <a:r>
              <a:rPr lang="en-US" sz="3200" b="1" dirty="0">
                <a:solidFill>
                  <a:srgbClr val="000000"/>
                </a:solidFill>
                <a:ea typeface="Garamond" panose="02020404030301010803" pitchFamily="18" charset="0"/>
                <a:cs typeface="Garamond" panose="02020404030301010803" pitchFamily="18" charset="0"/>
              </a:rPr>
              <a:t>According to its last plan of action</a:t>
            </a:r>
            <a:r>
              <a:rPr lang="en-US" sz="3200" dirty="0">
                <a:solidFill>
                  <a:srgbClr val="000000"/>
                </a:solidFill>
                <a:ea typeface="Garamond" panose="02020404030301010803" pitchFamily="18" charset="0"/>
                <a:cs typeface="Garamond" panose="02020404030301010803" pitchFamily="18" charset="0"/>
              </a:rPr>
              <a:t>, </a:t>
            </a:r>
          </a:p>
          <a:p>
            <a:pPr marL="0" indent="0" algn="just">
              <a:buNone/>
            </a:pPr>
            <a:r>
              <a:rPr lang="en-US" sz="3200" dirty="0">
                <a:solidFill>
                  <a:srgbClr val="000000"/>
                </a:solidFill>
                <a:ea typeface="Garamond" panose="02020404030301010803" pitchFamily="18" charset="0"/>
                <a:cs typeface="Garamond" panose="02020404030301010803" pitchFamily="18" charset="0"/>
              </a:rPr>
              <a:t>the strategy of the French Government consists of :</a:t>
            </a:r>
            <a:endParaRPr lang="en-US" sz="2600" dirty="0">
              <a:solidFill>
                <a:srgbClr val="000000"/>
              </a:solidFill>
              <a:ea typeface="Garamond" panose="02020404030301010803" pitchFamily="18" charset="0"/>
              <a:cs typeface="Garamond" panose="02020404030301010803" pitchFamily="18" charset="0"/>
            </a:endParaRPr>
          </a:p>
          <a:p>
            <a:pPr algn="just"/>
            <a:r>
              <a:rPr lang="en-US" sz="2600" dirty="0">
                <a:solidFill>
                  <a:srgbClr val="000000"/>
                </a:solidFill>
                <a:effectLst/>
                <a:ea typeface="Garamond" panose="02020404030301010803" pitchFamily="18" charset="0"/>
                <a:cs typeface="Garamond" panose="02020404030301010803" pitchFamily="18" charset="0"/>
              </a:rPr>
              <a:t>Waiting more for the results of a reform voted in 2018</a:t>
            </a:r>
            <a:endParaRPr lang="fr-FR" sz="2600" dirty="0">
              <a:effectLst/>
              <a:ea typeface="Garamond" panose="02020404030301010803" pitchFamily="18" charset="0"/>
              <a:cs typeface="Garamond" panose="02020404030301010803" pitchFamily="18" charset="0"/>
            </a:endParaRPr>
          </a:p>
          <a:p>
            <a:pPr algn="just"/>
            <a:r>
              <a:rPr lang="en-US" sz="2600" dirty="0">
                <a:solidFill>
                  <a:srgbClr val="000000"/>
                </a:solidFill>
                <a:effectLst/>
                <a:ea typeface="Garamond" panose="02020404030301010803" pitchFamily="18" charset="0"/>
                <a:cs typeface="Garamond" panose="02020404030301010803" pitchFamily="18" charset="0"/>
              </a:rPr>
              <a:t>Waiting for the results of a reform adopted in December 2021</a:t>
            </a:r>
            <a:r>
              <a:rPr lang="en-US" sz="2600" dirty="0">
                <a:solidFill>
                  <a:srgbClr val="000000"/>
                </a:solidFill>
                <a:ea typeface="Garamond" panose="02020404030301010803" pitchFamily="18" charset="0"/>
                <a:cs typeface="Garamond" panose="02020404030301010803" pitchFamily="18" charset="0"/>
              </a:rPr>
              <a:t> : </a:t>
            </a:r>
          </a:p>
          <a:p>
            <a:pPr marL="630000" lvl="2" indent="0" algn="just">
              <a:buNone/>
            </a:pPr>
            <a:r>
              <a:rPr lang="en-US" sz="2200" dirty="0">
                <a:solidFill>
                  <a:srgbClr val="000000"/>
                </a:solidFill>
                <a:effectLst/>
                <a:ea typeface="Garamond" panose="02020404030301010803" pitchFamily="18" charset="0"/>
                <a:cs typeface="Garamond" panose="02020404030301010803" pitchFamily="18" charset="0"/>
              </a:rPr>
              <a:t>- 6 000 detainees</a:t>
            </a:r>
          </a:p>
          <a:p>
            <a:pPr marL="630000" lvl="2" indent="0" algn="just">
              <a:buNone/>
            </a:pPr>
            <a:r>
              <a:rPr lang="en-US" sz="2200" dirty="0">
                <a:solidFill>
                  <a:srgbClr val="000000"/>
                </a:solidFill>
                <a:effectLst/>
                <a:ea typeface="Garamond" panose="02020404030301010803" pitchFamily="18" charset="0"/>
                <a:cs typeface="Garamond" panose="02020404030301010803" pitchFamily="18" charset="0"/>
              </a:rPr>
              <a:t>+ 10 000 detainees</a:t>
            </a:r>
            <a:endParaRPr lang="fr-FR" sz="2200" dirty="0">
              <a:effectLst/>
              <a:ea typeface="Garamond" panose="02020404030301010803" pitchFamily="18" charset="0"/>
              <a:cs typeface="Garamond" panose="02020404030301010803" pitchFamily="18" charset="0"/>
            </a:endParaRPr>
          </a:p>
          <a:p>
            <a:pPr marL="0" indent="0">
              <a:buNone/>
            </a:pP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15541434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E17DF80-9E02-147D-8F99-A6C4783E85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The </a:t>
            </a:r>
            <a:r>
              <a:rPr lang="fr-FR" dirty="0" err="1"/>
              <a:t>inefficiency</a:t>
            </a:r>
            <a:r>
              <a:rPr lang="fr-FR" dirty="0"/>
              <a:t> of construction on </a:t>
            </a:r>
            <a:r>
              <a:rPr lang="fr-FR" dirty="0" err="1"/>
              <a:t>overcrowding</a:t>
            </a:r>
            <a:endParaRPr lang="fr-FR" dirty="0"/>
          </a:p>
        </p:txBody>
      </p:sp>
      <p:pic>
        <p:nvPicPr>
          <p:cNvPr id="7" name="Espace réservé du contenu 6">
            <a:extLst>
              <a:ext uri="{FF2B5EF4-FFF2-40B4-BE49-F238E27FC236}">
                <a16:creationId xmlns:a16="http://schemas.microsoft.com/office/drawing/2014/main" id="{860C495B-1AF1-C204-8E73-8968C48414D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 bwMode="auto">
          <a:xfrm>
            <a:off x="581192" y="2074976"/>
            <a:ext cx="5387763" cy="3678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Espace réservé du contenu 2">
            <a:extLst>
              <a:ext uri="{FF2B5EF4-FFF2-40B4-BE49-F238E27FC236}">
                <a16:creationId xmlns:a16="http://schemas.microsoft.com/office/drawing/2014/main" id="{5745EE29-D0AB-021F-FE0D-CCB40B7646BD}"/>
              </a:ext>
            </a:extLst>
          </p:cNvPr>
          <p:cNvSpPr txBox="1">
            <a:spLocks/>
          </p:cNvSpPr>
          <p:nvPr/>
        </p:nvSpPr>
        <p:spPr>
          <a:xfrm>
            <a:off x="6119633" y="2074976"/>
            <a:ext cx="5742590" cy="36782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06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30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00000" indent="-270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24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60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9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2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5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8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24000" lvl="1" indent="0">
              <a:buNone/>
            </a:pPr>
            <a:r>
              <a:rPr lang="en-US" sz="2800" dirty="0"/>
              <a:t>For more than 30 years, the policy of construction of new prison places </a:t>
            </a:r>
            <a:r>
              <a:rPr lang="en-US" sz="2800" b="1" dirty="0"/>
              <a:t>failed to address the structural prison overcrowding.</a:t>
            </a:r>
          </a:p>
          <a:p>
            <a:pPr marL="324000" lvl="1" indent="0">
              <a:buNone/>
            </a:pPr>
            <a:r>
              <a:rPr lang="en-US" sz="2800" dirty="0"/>
              <a:t>The French action plan still keeps going on with this “solution”.</a:t>
            </a:r>
          </a:p>
        </p:txBody>
      </p:sp>
      <p:sp>
        <p:nvSpPr>
          <p:cNvPr id="11" name="Espace réservé du contenu 2">
            <a:extLst>
              <a:ext uri="{FF2B5EF4-FFF2-40B4-BE49-F238E27FC236}">
                <a16:creationId xmlns:a16="http://schemas.microsoft.com/office/drawing/2014/main" id="{461790CF-9D72-A88D-B9EF-79845D033CC4}"/>
              </a:ext>
            </a:extLst>
          </p:cNvPr>
          <p:cNvSpPr txBox="1">
            <a:spLocks/>
          </p:cNvSpPr>
          <p:nvPr/>
        </p:nvSpPr>
        <p:spPr>
          <a:xfrm>
            <a:off x="314492" y="5991879"/>
            <a:ext cx="5124115" cy="71675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marL="306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30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00000" indent="-270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24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60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9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2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5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8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24000" lvl="1" indent="0">
              <a:buNone/>
            </a:pPr>
            <a:r>
              <a:rPr lang="en-US" sz="2100" dirty="0">
                <a:highlight>
                  <a:srgbClr val="FF0000"/>
                </a:highlight>
              </a:rPr>
              <a:t>Number of detainees</a:t>
            </a:r>
          </a:p>
          <a:p>
            <a:pPr marL="324000" lvl="1" indent="0">
              <a:buNone/>
            </a:pPr>
            <a:r>
              <a:rPr lang="en-US" sz="2100" dirty="0">
                <a:highlight>
                  <a:srgbClr val="FFFF00"/>
                </a:highlight>
              </a:rPr>
              <a:t>Number of prison places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B122DE25-2AA3-F221-ED03-8335D8FB497B}"/>
              </a:ext>
            </a:extLst>
          </p:cNvPr>
          <p:cNvSpPr txBox="1"/>
          <p:nvPr/>
        </p:nvSpPr>
        <p:spPr>
          <a:xfrm>
            <a:off x="4040512" y="6088646"/>
            <a:ext cx="27961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/>
              <a:t>Official </a:t>
            </a:r>
            <a:r>
              <a:rPr lang="fr-FR" sz="1600" dirty="0" err="1"/>
              <a:t>statistics</a:t>
            </a:r>
            <a:r>
              <a:rPr lang="fr-FR" sz="1600" dirty="0"/>
              <a:t> </a:t>
            </a:r>
            <a:r>
              <a:rPr lang="fr-FR" sz="1600" dirty="0" err="1"/>
              <a:t>published</a:t>
            </a:r>
            <a:r>
              <a:rPr lang="fr-FR" sz="1600" dirty="0"/>
              <a:t> </a:t>
            </a:r>
            <a:br>
              <a:rPr lang="fr-FR" sz="1600" dirty="0"/>
            </a:br>
            <a:r>
              <a:rPr lang="fr-FR" sz="1600" dirty="0"/>
              <a:t>by the </a:t>
            </a:r>
            <a:r>
              <a:rPr lang="fr-FR" sz="1600" dirty="0" err="1"/>
              <a:t>Government</a:t>
            </a:r>
            <a:endParaRPr lang="fr-FR" sz="1600" dirty="0"/>
          </a:p>
        </p:txBody>
      </p:sp>
    </p:spTree>
    <p:extLst>
      <p:ext uri="{BB962C8B-B14F-4D97-AF65-F5344CB8AC3E}">
        <p14:creationId xmlns:p14="http://schemas.microsoft.com/office/powerpoint/2010/main" val="345656374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29DF10A-6399-CCF1-6B9B-7D724237EB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/>
              <a:t>The LACK of </a:t>
            </a:r>
            <a:r>
              <a:rPr lang="en-US" dirty="0"/>
              <a:t>new legislative measures</a:t>
            </a:r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5469548-2834-8293-D179-3E8704F0C3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200" dirty="0"/>
              <a:t>“that would </a:t>
            </a:r>
            <a:r>
              <a:rPr lang="en-US" sz="3200" b="1" dirty="0"/>
              <a:t>regulate</a:t>
            </a:r>
            <a:r>
              <a:rPr lang="en-US" sz="3200" dirty="0"/>
              <a:t> the prison population</a:t>
            </a:r>
          </a:p>
          <a:p>
            <a:pPr marL="0" indent="0" algn="ctr">
              <a:buNone/>
            </a:pPr>
            <a:r>
              <a:rPr lang="en-US" sz="3200" dirty="0"/>
              <a:t>in a more </a:t>
            </a:r>
            <a:r>
              <a:rPr lang="en-US" sz="3200" b="1" dirty="0"/>
              <a:t>restrictive</a:t>
            </a:r>
            <a:r>
              <a:rPr lang="en-US" sz="3200" dirty="0"/>
              <a:t> manner”</a:t>
            </a:r>
          </a:p>
          <a:p>
            <a:pPr marL="0" indent="0" algn="ctr">
              <a:buNone/>
            </a:pPr>
            <a:r>
              <a:rPr lang="en-US" sz="3200" dirty="0"/>
              <a:t>(Committee of Ministers, September 2021)</a:t>
            </a:r>
            <a:endParaRPr lang="fr-FR" sz="3200" dirty="0"/>
          </a:p>
        </p:txBody>
      </p:sp>
    </p:spTree>
    <p:extLst>
      <p:ext uri="{BB962C8B-B14F-4D97-AF65-F5344CB8AC3E}">
        <p14:creationId xmlns:p14="http://schemas.microsoft.com/office/powerpoint/2010/main" val="408649453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F9970DE-98EA-3AAD-18AB-8546CD9BC8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Recommendations</a:t>
            </a:r>
            <a:r>
              <a:rPr lang="fr-FR" dirty="0"/>
              <a:t> (&gt; Rule 9 - OIP’S Communication)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FFC215F-CF42-853C-3739-613EAB441B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1800" y="1871980"/>
            <a:ext cx="10683240" cy="4673600"/>
          </a:xfrm>
        </p:spPr>
        <p:txBody>
          <a:bodyPr>
            <a:normAutofit lnSpcReduction="10000"/>
          </a:bodyPr>
          <a:lstStyle/>
          <a:p>
            <a:pPr marL="457200" indent="-457200">
              <a:buAutoNum type="arabicPeriod"/>
            </a:pPr>
            <a:r>
              <a:rPr lang="en-US" sz="2400" b="1" dirty="0"/>
              <a:t>Establishing a binding prison regulation mechanism </a:t>
            </a:r>
          </a:p>
          <a:p>
            <a:pPr marL="324000" lvl="1" indent="0">
              <a:buNone/>
            </a:pPr>
            <a:r>
              <a:rPr lang="en-US" sz="2200" dirty="0"/>
              <a:t>			</a:t>
            </a:r>
            <a:r>
              <a:rPr lang="en-US" sz="2200" i="1" dirty="0"/>
              <a:t>According to a reformed calculation method </a:t>
            </a:r>
          </a:p>
          <a:p>
            <a:pPr marL="457200" indent="-457200">
              <a:buAutoNum type="arabicPeriod"/>
            </a:pPr>
            <a:r>
              <a:rPr lang="en-US" sz="2400" b="1" dirty="0"/>
              <a:t>Adopting a national action plan ensuring the definitive reduction of prison overcrowding</a:t>
            </a:r>
          </a:p>
          <a:p>
            <a:pPr marL="1008000" lvl="3" indent="0" algn="just">
              <a:buNone/>
            </a:pPr>
            <a:r>
              <a:rPr lang="en-US" i="1" dirty="0"/>
              <a:t>	</a:t>
            </a:r>
            <a:r>
              <a:rPr lang="en-US" sz="2200" i="1" dirty="0"/>
              <a:t>According to t</a:t>
            </a:r>
            <a:r>
              <a:rPr lang="en-US" sz="2200" i="1" dirty="0">
                <a:effectLst/>
                <a:ea typeface="Garamond" panose="02020404030301010803" pitchFamily="18" charset="0"/>
                <a:cs typeface="Garamond" panose="02020404030301010803" pitchFamily="18" charset="0"/>
              </a:rPr>
              <a:t>he Council of Europe’s recommendations, in</a:t>
            </a:r>
            <a:r>
              <a:rPr lang="en-US" sz="2200" i="1" dirty="0">
                <a:ea typeface="Garamond" panose="02020404030301010803" pitchFamily="18" charset="0"/>
                <a:cs typeface="Garamond" panose="02020404030301010803" pitchFamily="18" charset="0"/>
              </a:rPr>
              <a:t>cluding </a:t>
            </a:r>
          </a:p>
          <a:p>
            <a:pPr lvl="6" algn="just">
              <a:spcBef>
                <a:spcPts val="0"/>
              </a:spcBef>
              <a:buFontTx/>
              <a:buChar char="-"/>
            </a:pPr>
            <a:r>
              <a:rPr lang="en-US" sz="2200" i="1" dirty="0" err="1">
                <a:effectLst/>
                <a:ea typeface="Garamond" panose="02020404030301010803" pitchFamily="18" charset="0"/>
                <a:cs typeface="Garamond" panose="02020404030301010803" pitchFamily="18" charset="0"/>
              </a:rPr>
              <a:t>decriminalisation</a:t>
            </a:r>
            <a:r>
              <a:rPr lang="en-US" sz="2200" i="1" dirty="0">
                <a:effectLst/>
                <a:ea typeface="Garamond" panose="02020404030301010803" pitchFamily="18" charset="0"/>
                <a:cs typeface="Garamond" panose="02020404030301010803" pitchFamily="18" charset="0"/>
              </a:rPr>
              <a:t> of certain types of offences</a:t>
            </a:r>
          </a:p>
          <a:p>
            <a:pPr lvl="6" algn="just">
              <a:spcBef>
                <a:spcPts val="0"/>
              </a:spcBef>
              <a:buFontTx/>
              <a:buChar char="-"/>
            </a:pPr>
            <a:r>
              <a:rPr lang="en-US" sz="2200" i="1" dirty="0">
                <a:effectLst/>
                <a:ea typeface="Garamond" panose="02020404030301010803" pitchFamily="18" charset="0"/>
                <a:cs typeface="Garamond" panose="02020404030301010803" pitchFamily="18" charset="0"/>
              </a:rPr>
              <a:t>reducing the use of pre-trial detention</a:t>
            </a:r>
          </a:p>
          <a:p>
            <a:pPr lvl="6" algn="just">
              <a:spcBef>
                <a:spcPts val="0"/>
              </a:spcBef>
              <a:buFontTx/>
              <a:buChar char="-"/>
            </a:pPr>
            <a:r>
              <a:rPr lang="en-US" sz="2200" i="1" dirty="0">
                <a:effectLst/>
                <a:ea typeface="Garamond" panose="02020404030301010803" pitchFamily="18" charset="0"/>
                <a:cs typeface="Garamond" panose="02020404030301010803" pitchFamily="18" charset="0"/>
              </a:rPr>
              <a:t>replacing of short prison sentences by non custodial sanctions</a:t>
            </a:r>
          </a:p>
          <a:p>
            <a:pPr lvl="6" algn="just">
              <a:spcBef>
                <a:spcPts val="0"/>
              </a:spcBef>
              <a:buFontTx/>
              <a:buChar char="-"/>
            </a:pPr>
            <a:r>
              <a:rPr lang="en-US" sz="2200" i="1" dirty="0">
                <a:effectLst/>
                <a:ea typeface="Garamond" panose="02020404030301010803" pitchFamily="18" charset="0"/>
                <a:cs typeface="Garamond" panose="02020404030301010803" pitchFamily="18" charset="0"/>
              </a:rPr>
              <a:t>reducing the length of the sentence served…</a:t>
            </a:r>
            <a:endParaRPr lang="en-US" sz="2200" i="1" dirty="0"/>
          </a:p>
          <a:p>
            <a:pPr marL="457200" indent="-457200">
              <a:buFont typeface="+mj-lt"/>
              <a:buAutoNum type="arabicPeriod" startAt="3"/>
            </a:pPr>
            <a:r>
              <a:rPr lang="en-US" sz="2400" b="1" dirty="0"/>
              <a:t>Discontinuing prison expansion </a:t>
            </a:r>
            <a:r>
              <a:rPr lang="en-US" sz="2400" b="1" dirty="0" err="1"/>
              <a:t>programmes</a:t>
            </a:r>
            <a:r>
              <a:rPr lang="en-US" sz="2400" b="1" dirty="0"/>
              <a:t> and reviewing budgetary priorities</a:t>
            </a:r>
            <a:endParaRPr lang="fr-FR" sz="2400" b="1" dirty="0"/>
          </a:p>
        </p:txBody>
      </p:sp>
    </p:spTree>
    <p:extLst>
      <p:ext uri="{BB962C8B-B14F-4D97-AF65-F5344CB8AC3E}">
        <p14:creationId xmlns:p14="http://schemas.microsoft.com/office/powerpoint/2010/main" val="389908008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581190" y="3835401"/>
            <a:ext cx="1042970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</a:rPr>
              <a:t>II.  The ineffectiveness of the remedies</a:t>
            </a:r>
          </a:p>
          <a:p>
            <a:endParaRPr lang="en-US" sz="4000" dirty="0">
              <a:solidFill>
                <a:schemeClr val="bg1"/>
              </a:solidFill>
            </a:endParaRPr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E67E2D0C-6C6C-FA9C-CEFD-DEAAEB535C7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6316797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81192" y="2180496"/>
            <a:ext cx="11179008" cy="4131404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n-US" sz="3200" b="1" dirty="0"/>
              <a:t>Invited the authorities to pronounce themselves “on the concerns expressed about the new legal remedy”</a:t>
            </a:r>
            <a:r>
              <a:rPr lang="en-US" sz="3200" dirty="0"/>
              <a:t>, in particular on:</a:t>
            </a:r>
          </a:p>
          <a:p>
            <a:pPr algn="just">
              <a:buFontTx/>
              <a:buChar char="-"/>
            </a:pPr>
            <a:r>
              <a:rPr lang="en-US" sz="3200" dirty="0"/>
              <a:t>“the timeframes for the examination of the remedy in practice </a:t>
            </a:r>
          </a:p>
          <a:p>
            <a:pPr algn="just">
              <a:buFontTx/>
              <a:buChar char="-"/>
            </a:pPr>
            <a:r>
              <a:rPr lang="en-US" sz="3200" dirty="0"/>
              <a:t>and the role given to the administration and the "transfers" it may decide on, without verification by the judge of the new conditions of detention”</a:t>
            </a:r>
          </a:p>
        </p:txBody>
      </p:sp>
      <p:sp>
        <p:nvSpPr>
          <p:cNvPr id="4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committee of ministers’ decision – September 2021 </a:t>
            </a:r>
          </a:p>
        </p:txBody>
      </p:sp>
    </p:spTree>
    <p:extLst>
      <p:ext uri="{BB962C8B-B14F-4D97-AF65-F5344CB8AC3E}">
        <p14:creationId xmlns:p14="http://schemas.microsoft.com/office/powerpoint/2010/main" val="413255999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ISSUES IDENTIFIED WITH REGARD TO THE NEW JUDICIAL REMEDY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81192" y="2180496"/>
            <a:ext cx="11029615" cy="4164886"/>
          </a:xfrm>
        </p:spPr>
        <p:txBody>
          <a:bodyPr>
            <a:normAutofit/>
          </a:bodyPr>
          <a:lstStyle/>
          <a:p>
            <a:r>
              <a:rPr lang="en-US" sz="3200" dirty="0"/>
              <a:t>No assessment tool of its efficacy</a:t>
            </a:r>
          </a:p>
          <a:p>
            <a:pPr lvl="1"/>
            <a:r>
              <a:rPr lang="en-US" sz="3200" u="sng" dirty="0"/>
              <a:t>Recommendation</a:t>
            </a:r>
            <a:r>
              <a:rPr lang="en-US" sz="3200" dirty="0"/>
              <a:t>: public data on the remedy and creation of monitoring tools</a:t>
            </a:r>
          </a:p>
          <a:p>
            <a:r>
              <a:rPr lang="en-US" sz="3200" dirty="0"/>
              <a:t>Some detainees can’t benefit from it</a:t>
            </a:r>
          </a:p>
          <a:p>
            <a:r>
              <a:rPr lang="en-US" sz="3200" dirty="0"/>
              <a:t>Not an effective remedy to put an end to prison overcrowding</a:t>
            </a:r>
          </a:p>
        </p:txBody>
      </p:sp>
    </p:spTree>
    <p:extLst>
      <p:ext uri="{BB962C8B-B14F-4D97-AF65-F5344CB8AC3E}">
        <p14:creationId xmlns:p14="http://schemas.microsoft.com/office/powerpoint/2010/main" val="85023391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The bordeaux prison (</a:t>
            </a:r>
            <a:r>
              <a:rPr lang="fr-FR" dirty="0" err="1"/>
              <a:t>June</a:t>
            </a:r>
            <a:r>
              <a:rPr lang="fr-FR" dirty="0"/>
              <a:t> 2022 </a:t>
            </a:r>
            <a:r>
              <a:rPr lang="fr-FR" dirty="0" err="1"/>
              <a:t>visit</a:t>
            </a:r>
            <a:r>
              <a:rPr lang="fr-FR" dirty="0"/>
              <a:t>)</a:t>
            </a:r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 rotWithShape="1">
          <a:blip r:embed="rId2"/>
          <a:srcRect l="25617" t="33666" r="28566" b="36150"/>
          <a:stretch/>
        </p:blipFill>
        <p:spPr>
          <a:xfrm>
            <a:off x="3735631" y="1948935"/>
            <a:ext cx="7745170" cy="4082108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 rotWithShape="1">
          <a:blip r:embed="rId3"/>
          <a:srcRect l="54607" t="29108" r="18050" b="18122"/>
          <a:stretch/>
        </p:blipFill>
        <p:spPr>
          <a:xfrm>
            <a:off x="453161" y="1925973"/>
            <a:ext cx="3090139" cy="477104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735631" y="6079356"/>
            <a:ext cx="109998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>
                <a:solidFill>
                  <a:schemeClr val="bg1">
                    <a:lumMod val="65000"/>
                  </a:schemeClr>
                </a:solidFill>
              </a:rPr>
              <a:t>© CGLPL</a:t>
            </a:r>
          </a:p>
        </p:txBody>
      </p:sp>
    </p:spTree>
    <p:extLst>
      <p:ext uri="{BB962C8B-B14F-4D97-AF65-F5344CB8AC3E}">
        <p14:creationId xmlns:p14="http://schemas.microsoft.com/office/powerpoint/2010/main" val="10501837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81192" y="534730"/>
            <a:ext cx="11029616" cy="1013800"/>
          </a:xfrm>
        </p:spPr>
        <p:txBody>
          <a:bodyPr/>
          <a:lstStyle/>
          <a:p>
            <a:r>
              <a:rPr lang="fr-FR" dirty="0"/>
              <a:t>JMB V. France, </a:t>
            </a:r>
            <a:r>
              <a:rPr lang="fr-FR" dirty="0" err="1"/>
              <a:t>January</a:t>
            </a:r>
            <a:r>
              <a:rPr lang="fr-FR" dirty="0"/>
              <a:t> 30th, 2020</a:t>
            </a: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2"/>
          <a:srcRect l="30270" t="40939" r="31571" b="24131"/>
          <a:stretch/>
        </p:blipFill>
        <p:spPr>
          <a:xfrm>
            <a:off x="6375043" y="1997654"/>
            <a:ext cx="5403560" cy="3956939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3"/>
          <a:srcRect l="25762" t="36432" r="27515" b="24695"/>
          <a:stretch/>
        </p:blipFill>
        <p:spPr>
          <a:xfrm>
            <a:off x="413397" y="1997654"/>
            <a:ext cx="5742704" cy="3956939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407694" y="6036268"/>
            <a:ext cx="251774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chemeClr val="accent4"/>
                </a:solidFill>
              </a:rPr>
              <a:t>© CGLPL</a:t>
            </a:r>
          </a:p>
          <a:p>
            <a:r>
              <a:rPr lang="fr-FR" dirty="0">
                <a:solidFill>
                  <a:schemeClr val="accent4"/>
                </a:solidFill>
              </a:rPr>
              <a:t>Fresnes, </a:t>
            </a:r>
            <a:r>
              <a:rPr lang="fr-FR" dirty="0" err="1">
                <a:solidFill>
                  <a:schemeClr val="accent4"/>
                </a:solidFill>
              </a:rPr>
              <a:t>November</a:t>
            </a:r>
            <a:r>
              <a:rPr lang="fr-FR" dirty="0">
                <a:solidFill>
                  <a:schemeClr val="accent4"/>
                </a:solidFill>
              </a:rPr>
              <a:t> 2016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6375043" y="6034384"/>
            <a:ext cx="316080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chemeClr val="accent4"/>
                </a:solidFill>
              </a:rPr>
              <a:t>© CGLPL</a:t>
            </a:r>
          </a:p>
          <a:p>
            <a:r>
              <a:rPr lang="fr-FR" dirty="0" err="1">
                <a:solidFill>
                  <a:schemeClr val="accent4"/>
                </a:solidFill>
              </a:rPr>
              <a:t>Faa’a</a:t>
            </a:r>
            <a:r>
              <a:rPr lang="fr-FR" dirty="0">
                <a:solidFill>
                  <a:schemeClr val="accent4"/>
                </a:solidFill>
              </a:rPr>
              <a:t> Nuutania, </a:t>
            </a:r>
            <a:r>
              <a:rPr lang="fr-FR" dirty="0" err="1">
                <a:solidFill>
                  <a:schemeClr val="accent4"/>
                </a:solidFill>
              </a:rPr>
              <a:t>December</a:t>
            </a:r>
            <a:r>
              <a:rPr lang="fr-FR" dirty="0">
                <a:solidFill>
                  <a:schemeClr val="accent4"/>
                </a:solidFill>
              </a:rPr>
              <a:t> 2012</a:t>
            </a:r>
          </a:p>
        </p:txBody>
      </p:sp>
    </p:spTree>
    <p:extLst>
      <p:ext uri="{BB962C8B-B14F-4D97-AF65-F5344CB8AC3E}">
        <p14:creationId xmlns:p14="http://schemas.microsoft.com/office/powerpoint/2010/main" val="74888210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ISSUES IDENTIFIED WITH REGARD TO THE NEW JUDICIAL REMEDY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29200" y="2180495"/>
            <a:ext cx="5729455" cy="3678303"/>
          </a:xfrm>
        </p:spPr>
        <p:txBody>
          <a:bodyPr>
            <a:normAutofit/>
          </a:bodyPr>
          <a:lstStyle/>
          <a:p>
            <a:r>
              <a:rPr lang="en-US" sz="2800" dirty="0"/>
              <a:t>No assessment tool of its efficacy</a:t>
            </a:r>
          </a:p>
          <a:p>
            <a:r>
              <a:rPr lang="en-US" sz="2800" dirty="0"/>
              <a:t>Some detainees can’t benefit from it</a:t>
            </a:r>
          </a:p>
          <a:p>
            <a:r>
              <a:rPr lang="en-US" sz="2800" dirty="0"/>
              <a:t>Not an effective remedy to put an end to prison overcrowding</a:t>
            </a:r>
          </a:p>
          <a:p>
            <a:r>
              <a:rPr lang="en-US" sz="2800" u="sng" dirty="0"/>
              <a:t>Recommendation</a:t>
            </a:r>
            <a:r>
              <a:rPr lang="en-US" sz="2800" dirty="0"/>
              <a:t>: reinforcement of the effectiveness of the remedy</a:t>
            </a: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2"/>
          <a:srcRect l="26964" t="38714" r="28717" b="24695"/>
          <a:stretch/>
        </p:blipFill>
        <p:spPr>
          <a:xfrm>
            <a:off x="6193742" y="2180495"/>
            <a:ext cx="5569058" cy="3678303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6193742" y="5908731"/>
            <a:ext cx="209794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chemeClr val="bg1">
                    <a:lumMod val="65000"/>
                  </a:schemeClr>
                </a:solidFill>
              </a:rPr>
              <a:t>© CGLPL</a:t>
            </a:r>
          </a:p>
          <a:p>
            <a:r>
              <a:rPr lang="fr-FR" dirty="0">
                <a:solidFill>
                  <a:schemeClr val="bg1">
                    <a:lumMod val="65000"/>
                  </a:schemeClr>
                </a:solidFill>
              </a:rPr>
              <a:t>Bordeaux, </a:t>
            </a:r>
            <a:r>
              <a:rPr lang="fr-FR" dirty="0" err="1">
                <a:solidFill>
                  <a:schemeClr val="bg1">
                    <a:lumMod val="65000"/>
                  </a:schemeClr>
                </a:solidFill>
              </a:rPr>
              <a:t>June</a:t>
            </a:r>
            <a:r>
              <a:rPr lang="fr-FR" dirty="0">
                <a:solidFill>
                  <a:schemeClr val="bg1">
                    <a:lumMod val="65000"/>
                  </a:schemeClr>
                </a:solidFill>
              </a:rPr>
              <a:t> 2022</a:t>
            </a:r>
          </a:p>
        </p:txBody>
      </p:sp>
    </p:spTree>
    <p:extLst>
      <p:ext uri="{BB962C8B-B14F-4D97-AF65-F5344CB8AC3E}">
        <p14:creationId xmlns:p14="http://schemas.microsoft.com/office/powerpoint/2010/main" val="199188211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THE BORDEAUX PRISON: CELL N°625</a:t>
            </a:r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5641" t="14122" r="29727" b="4649"/>
          <a:stretch/>
        </p:blipFill>
        <p:spPr>
          <a:xfrm>
            <a:off x="461506" y="1864312"/>
            <a:ext cx="3250071" cy="4731968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3"/>
          <a:srcRect l="14819" t="38597" r="20199" b="4912"/>
          <a:stretch/>
        </p:blipFill>
        <p:spPr>
          <a:xfrm rot="16200000">
            <a:off x="3129555" y="2584839"/>
            <a:ext cx="4731966" cy="3290915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7505700" y="1864312"/>
            <a:ext cx="4508500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/>
              <a:t>“The manifestly illegal nature of the violation of the [detainees’] fundamental freedoms </a:t>
            </a:r>
            <a:r>
              <a:rPr lang="en-US" sz="2400" b="1" i="1" dirty="0"/>
              <a:t>must be assessed in light of the resources available to the authorities</a:t>
            </a:r>
            <a:r>
              <a:rPr lang="en-US" sz="2400" i="1" dirty="0"/>
              <a:t>”</a:t>
            </a:r>
          </a:p>
          <a:p>
            <a:endParaRPr lang="en-US" sz="2400" i="1" dirty="0"/>
          </a:p>
          <a:p>
            <a:r>
              <a:rPr lang="en-US" sz="2400" i="1" dirty="0"/>
              <a:t>“The living conditions in this cell do not constitute inhuman and degrading treatment”</a:t>
            </a:r>
          </a:p>
          <a:p>
            <a:pPr algn="just"/>
            <a:endParaRPr lang="en-US" sz="2400" i="1" dirty="0"/>
          </a:p>
          <a:p>
            <a:pPr algn="just"/>
            <a:endParaRPr lang="en-US" sz="2000" i="1" dirty="0"/>
          </a:p>
        </p:txBody>
      </p:sp>
      <p:sp>
        <p:nvSpPr>
          <p:cNvPr id="7" name="ZoneTexte 6"/>
          <p:cNvSpPr txBox="1"/>
          <p:nvPr/>
        </p:nvSpPr>
        <p:spPr>
          <a:xfrm>
            <a:off x="8589506" y="4732038"/>
            <a:ext cx="342469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endParaRPr lang="en-US" sz="2000" i="1" dirty="0"/>
          </a:p>
          <a:p>
            <a:pPr algn="r"/>
            <a:endParaRPr lang="en-US" sz="2000" i="1" dirty="0"/>
          </a:p>
          <a:p>
            <a:pPr algn="r"/>
            <a:r>
              <a:rPr lang="en-US" sz="2000" i="1" dirty="0"/>
              <a:t>Bordeaux administrative court,</a:t>
            </a:r>
          </a:p>
          <a:p>
            <a:pPr algn="r"/>
            <a:r>
              <a:rPr lang="en-US" sz="2000" i="1" dirty="0"/>
              <a:t>November 9</a:t>
            </a:r>
            <a:r>
              <a:rPr lang="en-US" sz="2000" i="1" baseline="30000" dirty="0"/>
              <a:t>th</a:t>
            </a:r>
            <a:r>
              <a:rPr lang="en-US" sz="2000" i="1" dirty="0"/>
              <a:t>, 2022</a:t>
            </a:r>
            <a:endParaRPr lang="fr-FR" sz="2000" i="1" dirty="0"/>
          </a:p>
          <a:p>
            <a:pPr algn="just"/>
            <a:endParaRPr lang="en-US" sz="2000" i="1" dirty="0"/>
          </a:p>
        </p:txBody>
      </p:sp>
      <p:sp>
        <p:nvSpPr>
          <p:cNvPr id="3" name="ZoneTexte 2"/>
          <p:cNvSpPr txBox="1"/>
          <p:nvPr/>
        </p:nvSpPr>
        <p:spPr>
          <a:xfrm>
            <a:off x="7140996" y="5957740"/>
            <a:ext cx="126348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>
                <a:solidFill>
                  <a:schemeClr val="bg1">
                    <a:lumMod val="65000"/>
                  </a:schemeClr>
                </a:solidFill>
              </a:rPr>
              <a:t>September</a:t>
            </a:r>
            <a:r>
              <a:rPr lang="fr-FR" dirty="0">
                <a:solidFill>
                  <a:schemeClr val="bg1">
                    <a:lumMod val="65000"/>
                  </a:schemeClr>
                </a:solidFill>
              </a:rPr>
              <a:t> </a:t>
            </a:r>
          </a:p>
          <a:p>
            <a:r>
              <a:rPr lang="fr-FR" dirty="0">
                <a:solidFill>
                  <a:schemeClr val="bg1">
                    <a:lumMod val="65000"/>
                  </a:schemeClr>
                </a:solidFill>
              </a:rPr>
              <a:t>2022</a:t>
            </a:r>
          </a:p>
        </p:txBody>
      </p:sp>
    </p:spTree>
    <p:extLst>
      <p:ext uri="{BB962C8B-B14F-4D97-AF65-F5344CB8AC3E}">
        <p14:creationId xmlns:p14="http://schemas.microsoft.com/office/powerpoint/2010/main" val="70786844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The REFERE-LIBERTE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91193" y="2254703"/>
            <a:ext cx="6605219" cy="3678303"/>
          </a:xfrm>
        </p:spPr>
        <p:txBody>
          <a:bodyPr>
            <a:noAutofit/>
          </a:bodyPr>
          <a:lstStyle/>
          <a:p>
            <a:r>
              <a:rPr lang="en-US" sz="2400" dirty="0"/>
              <a:t>2 issues identified by the ECHR and still remaining today:</a:t>
            </a:r>
          </a:p>
          <a:p>
            <a:pPr lvl="1"/>
            <a:r>
              <a:rPr lang="en-US" sz="2000" dirty="0"/>
              <a:t>Failure to order sufficient measures</a:t>
            </a:r>
            <a:endParaRPr lang="en-US" sz="2000" dirty="0">
              <a:highlight>
                <a:srgbClr val="FFFF00"/>
              </a:highlight>
            </a:endParaRPr>
          </a:p>
          <a:p>
            <a:pPr lvl="1"/>
            <a:r>
              <a:rPr lang="en-US" sz="2000" dirty="0"/>
              <a:t>Delays with regard to the execution of the injunctions issued</a:t>
            </a:r>
          </a:p>
          <a:p>
            <a:pPr lvl="2"/>
            <a:r>
              <a:rPr lang="en-US" sz="1600" dirty="0"/>
              <a:t>More than 2 years in New Caledonia  </a:t>
            </a:r>
          </a:p>
          <a:p>
            <a:pPr lvl="2"/>
            <a:endParaRPr lang="en-US" sz="1600" dirty="0"/>
          </a:p>
          <a:p>
            <a:pPr marL="285750" lvl="2" indent="-285750">
              <a:buFont typeface="Wingdings" panose="05000000000000000000" pitchFamily="2" charset="2"/>
              <a:buChar char="§"/>
            </a:pPr>
            <a:r>
              <a:rPr lang="en-US" sz="2400" u="sng" dirty="0"/>
              <a:t>Recommendations</a:t>
            </a:r>
            <a:endParaRPr lang="en-US" sz="2400" dirty="0"/>
          </a:p>
          <a:p>
            <a:pPr marL="627750" lvl="3" indent="-285750">
              <a:buFont typeface="Wingdings" panose="05000000000000000000" pitchFamily="2" charset="2"/>
              <a:buChar char="§"/>
            </a:pPr>
            <a:r>
              <a:rPr lang="en-US" sz="2000" dirty="0"/>
              <a:t>Expansion of the scope of measures a judge can order</a:t>
            </a:r>
          </a:p>
          <a:p>
            <a:pPr marL="627750" lvl="3" indent="-285750">
              <a:buFont typeface="Wingdings" panose="05000000000000000000" pitchFamily="2" charset="2"/>
              <a:buChar char="§"/>
            </a:pPr>
            <a:r>
              <a:rPr lang="en-US" sz="2000" dirty="0"/>
              <a:t>Reinforcement of the execution procedures</a:t>
            </a: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2"/>
          <a:srcRect l="26513" t="47699" r="27816" b="9484"/>
          <a:stretch/>
        </p:blipFill>
        <p:spPr>
          <a:xfrm>
            <a:off x="6430024" y="1955800"/>
            <a:ext cx="5302941" cy="3977206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6430024" y="5933006"/>
            <a:ext cx="42856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>
                    <a:lumMod val="65000"/>
                  </a:schemeClr>
                </a:solidFill>
              </a:rPr>
              <a:t>© CGLPL</a:t>
            </a:r>
          </a:p>
          <a:p>
            <a:r>
              <a:rPr lang="fr-FR" dirty="0" err="1">
                <a:solidFill>
                  <a:schemeClr val="bg1">
                    <a:lumMod val="65000"/>
                  </a:schemeClr>
                </a:solidFill>
              </a:rPr>
              <a:t>Noumea</a:t>
            </a:r>
            <a:r>
              <a:rPr lang="fr-FR" dirty="0">
                <a:solidFill>
                  <a:schemeClr val="bg1">
                    <a:lumMod val="65000"/>
                  </a:schemeClr>
                </a:solidFill>
              </a:rPr>
              <a:t> (New </a:t>
            </a:r>
            <a:r>
              <a:rPr lang="fr-FR" dirty="0" err="1">
                <a:solidFill>
                  <a:schemeClr val="bg1">
                    <a:lumMod val="65000"/>
                  </a:schemeClr>
                </a:solidFill>
              </a:rPr>
              <a:t>Caledonia</a:t>
            </a:r>
            <a:r>
              <a:rPr lang="fr-FR" dirty="0">
                <a:solidFill>
                  <a:schemeClr val="bg1">
                    <a:lumMod val="65000"/>
                  </a:schemeClr>
                </a:solidFill>
              </a:rPr>
              <a:t>), </a:t>
            </a:r>
            <a:r>
              <a:rPr lang="fr-FR" dirty="0" err="1">
                <a:solidFill>
                  <a:schemeClr val="bg1">
                    <a:lumMod val="65000"/>
                  </a:schemeClr>
                </a:solidFill>
              </a:rPr>
              <a:t>November</a:t>
            </a:r>
            <a:r>
              <a:rPr lang="fr-FR" dirty="0">
                <a:solidFill>
                  <a:schemeClr val="bg1">
                    <a:lumMod val="65000"/>
                  </a:schemeClr>
                </a:solidFill>
              </a:rPr>
              <a:t> 2019</a:t>
            </a:r>
          </a:p>
        </p:txBody>
      </p:sp>
    </p:spTree>
    <p:extLst>
      <p:ext uri="{BB962C8B-B14F-4D97-AF65-F5344CB8AC3E}">
        <p14:creationId xmlns:p14="http://schemas.microsoft.com/office/powerpoint/2010/main" val="31055771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implementation of the injunctions</a:t>
            </a:r>
          </a:p>
        </p:txBody>
      </p:sp>
      <p:sp>
        <p:nvSpPr>
          <p:cNvPr id="4" name="ZoneTexte 3"/>
          <p:cNvSpPr txBox="1"/>
          <p:nvPr/>
        </p:nvSpPr>
        <p:spPr>
          <a:xfrm>
            <a:off x="3333556" y="2011242"/>
            <a:ext cx="28807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“</a:t>
            </a:r>
            <a:r>
              <a:rPr lang="en-US" b="1" dirty="0" err="1"/>
              <a:t>Référé-liberté</a:t>
            </a:r>
            <a:r>
              <a:rPr lang="en-US" b="1" dirty="0"/>
              <a:t>” decision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157970" y="2830993"/>
            <a:ext cx="31572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First way: the classic procedure 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5828817" y="2830993"/>
            <a:ext cx="37166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Second way: the fast-track procedure 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234529" y="3593624"/>
            <a:ext cx="30040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2-3 years to get the execution</a:t>
            </a:r>
          </a:p>
        </p:txBody>
      </p:sp>
      <p:sp>
        <p:nvSpPr>
          <p:cNvPr id="8" name="ZoneTexte 7"/>
          <p:cNvSpPr txBox="1"/>
          <p:nvPr/>
        </p:nvSpPr>
        <p:spPr>
          <a:xfrm>
            <a:off x="4187663" y="4364417"/>
            <a:ext cx="202661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No information given by the administration</a:t>
            </a:r>
          </a:p>
        </p:txBody>
      </p:sp>
      <p:sp>
        <p:nvSpPr>
          <p:cNvPr id="9" name="ZoneTexte 8"/>
          <p:cNvSpPr txBox="1"/>
          <p:nvPr/>
        </p:nvSpPr>
        <p:spPr>
          <a:xfrm>
            <a:off x="5983474" y="3593624"/>
            <a:ext cx="34073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Proof of the non-implementation?</a:t>
            </a:r>
          </a:p>
        </p:txBody>
      </p:sp>
      <p:sp>
        <p:nvSpPr>
          <p:cNvPr id="10" name="ZoneTexte 9"/>
          <p:cNvSpPr txBox="1"/>
          <p:nvPr/>
        </p:nvSpPr>
        <p:spPr>
          <a:xfrm>
            <a:off x="6459184" y="4364417"/>
            <a:ext cx="202661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 judge refuses to check if the decision has been implemented</a:t>
            </a:r>
          </a:p>
        </p:txBody>
      </p:sp>
      <p:sp>
        <p:nvSpPr>
          <p:cNvPr id="11" name="ZoneTexte 10"/>
          <p:cNvSpPr txBox="1"/>
          <p:nvPr/>
        </p:nvSpPr>
        <p:spPr>
          <a:xfrm>
            <a:off x="8787483" y="4364417"/>
            <a:ext cx="151598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No access to administrative documents</a:t>
            </a:r>
          </a:p>
        </p:txBody>
      </p:sp>
      <p:sp>
        <p:nvSpPr>
          <p:cNvPr id="12" name="ZoneTexte 11"/>
          <p:cNvSpPr txBox="1"/>
          <p:nvPr/>
        </p:nvSpPr>
        <p:spPr>
          <a:xfrm>
            <a:off x="8787483" y="5765773"/>
            <a:ext cx="151598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2-3 years to get a judgment</a:t>
            </a:r>
          </a:p>
        </p:txBody>
      </p:sp>
      <p:cxnSp>
        <p:nvCxnSpPr>
          <p:cNvPr id="14" name="Connecteur droit avec flèche 13"/>
          <p:cNvCxnSpPr>
            <a:stCxn id="5" idx="2"/>
            <a:endCxn id="7" idx="0"/>
          </p:cNvCxnSpPr>
          <p:nvPr/>
        </p:nvCxnSpPr>
        <p:spPr>
          <a:xfrm flipH="1">
            <a:off x="1736575" y="3200325"/>
            <a:ext cx="1" cy="393299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 droit avec flèche 14"/>
          <p:cNvCxnSpPr/>
          <p:nvPr/>
        </p:nvCxnSpPr>
        <p:spPr>
          <a:xfrm flipH="1">
            <a:off x="7687145" y="3192422"/>
            <a:ext cx="1" cy="393299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avec flèche 15"/>
          <p:cNvCxnSpPr>
            <a:endCxn id="8" idx="0"/>
          </p:cNvCxnSpPr>
          <p:nvPr/>
        </p:nvCxnSpPr>
        <p:spPr>
          <a:xfrm flipH="1">
            <a:off x="5200972" y="3971118"/>
            <a:ext cx="2271523" cy="393299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cteur droit avec flèche 17"/>
          <p:cNvCxnSpPr/>
          <p:nvPr/>
        </p:nvCxnSpPr>
        <p:spPr>
          <a:xfrm flipH="1">
            <a:off x="7472493" y="3979280"/>
            <a:ext cx="1" cy="393299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cteur droit avec flèche 18"/>
          <p:cNvCxnSpPr>
            <a:endCxn id="11" idx="0"/>
          </p:cNvCxnSpPr>
          <p:nvPr/>
        </p:nvCxnSpPr>
        <p:spPr>
          <a:xfrm>
            <a:off x="7472492" y="3970859"/>
            <a:ext cx="2072984" cy="393558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cteur droit avec flèche 21"/>
          <p:cNvCxnSpPr/>
          <p:nvPr/>
        </p:nvCxnSpPr>
        <p:spPr>
          <a:xfrm flipH="1">
            <a:off x="9390817" y="5331859"/>
            <a:ext cx="1" cy="393299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cteur droit avec flèche 22"/>
          <p:cNvCxnSpPr>
            <a:endCxn id="5" idx="0"/>
          </p:cNvCxnSpPr>
          <p:nvPr/>
        </p:nvCxnSpPr>
        <p:spPr>
          <a:xfrm flipH="1">
            <a:off x="1736576" y="2502596"/>
            <a:ext cx="2835423" cy="328397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necteur droit avec flèche 24"/>
          <p:cNvCxnSpPr>
            <a:endCxn id="6" idx="0"/>
          </p:cNvCxnSpPr>
          <p:nvPr/>
        </p:nvCxnSpPr>
        <p:spPr>
          <a:xfrm>
            <a:off x="4571999" y="2502596"/>
            <a:ext cx="3115147" cy="328397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4406653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F9864D0-70C7-214C-6E85-5812271DE1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RECOMMENDATIONS</a:t>
            </a:r>
          </a:p>
        </p:txBody>
      </p:sp>
      <p:sp>
        <p:nvSpPr>
          <p:cNvPr id="4" name="Espace réservé du contenu 2">
            <a:extLst>
              <a:ext uri="{FF2B5EF4-FFF2-40B4-BE49-F238E27FC236}">
                <a16:creationId xmlns:a16="http://schemas.microsoft.com/office/drawing/2014/main" id="{DA6E31F8-7F39-4594-E4F7-617C572842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96485" y="2276230"/>
            <a:ext cx="5841072" cy="4368410"/>
          </a:xfrm>
        </p:spPr>
        <p:txBody>
          <a:bodyPr>
            <a:noAutofit/>
          </a:bodyPr>
          <a:lstStyle/>
          <a:p>
            <a:pPr lvl="1"/>
            <a:r>
              <a:rPr lang="en-US" sz="2800" b="1" dirty="0"/>
              <a:t>On the new judicial remedy</a:t>
            </a:r>
          </a:p>
          <a:p>
            <a:pPr lvl="2">
              <a:spcBef>
                <a:spcPts val="0"/>
              </a:spcBef>
            </a:pPr>
            <a:r>
              <a:rPr lang="en-US" sz="2400" dirty="0"/>
              <a:t>Creating monitoring tools to assess the effectiveness of the remedy</a:t>
            </a:r>
          </a:p>
          <a:p>
            <a:pPr lvl="2">
              <a:spcBef>
                <a:spcPts val="0"/>
              </a:spcBef>
            </a:pPr>
            <a:r>
              <a:rPr lang="en-US" sz="2400" dirty="0"/>
              <a:t>Reinforcing the effectiveness of the remedy</a:t>
            </a:r>
          </a:p>
          <a:p>
            <a:pPr lvl="1"/>
            <a:r>
              <a:rPr lang="en-US" sz="2800" b="1" dirty="0"/>
              <a:t>On the preexisting “</a:t>
            </a:r>
            <a:r>
              <a:rPr lang="en-US" sz="2800" b="1" dirty="0" err="1"/>
              <a:t>référé-liberté</a:t>
            </a:r>
            <a:r>
              <a:rPr lang="en-US" sz="2800" b="1" dirty="0"/>
              <a:t>”</a:t>
            </a:r>
          </a:p>
          <a:p>
            <a:pPr marL="987750" lvl="4" indent="-285750"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n-US" sz="2400" dirty="0"/>
              <a:t>Expanding the scope of measures a judge can order</a:t>
            </a:r>
          </a:p>
          <a:p>
            <a:pPr marL="987750" lvl="4" indent="-285750"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n-US" sz="2400" dirty="0"/>
              <a:t>Reinforcing the execution procedures</a:t>
            </a:r>
          </a:p>
          <a:p>
            <a:pPr lvl="1"/>
            <a:endParaRPr lang="en-US" sz="2400" dirty="0"/>
          </a:p>
        </p:txBody>
      </p:sp>
      <p:sp>
        <p:nvSpPr>
          <p:cNvPr id="5" name="Espace réservé du contenu 2">
            <a:extLst>
              <a:ext uri="{FF2B5EF4-FFF2-40B4-BE49-F238E27FC236}">
                <a16:creationId xmlns:a16="http://schemas.microsoft.com/office/drawing/2014/main" id="{41C1E578-BA4A-3179-081D-90BE6E062039}"/>
              </a:ext>
            </a:extLst>
          </p:cNvPr>
          <p:cNvSpPr txBox="1">
            <a:spLocks/>
          </p:cNvSpPr>
          <p:nvPr/>
        </p:nvSpPr>
        <p:spPr>
          <a:xfrm>
            <a:off x="581192" y="1804856"/>
            <a:ext cx="5179453" cy="44113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306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30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00000" indent="-270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24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60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9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2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5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8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1" dirty="0"/>
              <a:t>On prison overcrowding</a:t>
            </a:r>
          </a:p>
          <a:p>
            <a:pPr lvl="1"/>
            <a:r>
              <a:rPr lang="en-US" sz="2400" dirty="0"/>
              <a:t>Establishing a binding prison regulation mechanism </a:t>
            </a:r>
          </a:p>
          <a:p>
            <a:pPr lvl="1"/>
            <a:r>
              <a:rPr lang="en-US" sz="2400" dirty="0"/>
              <a:t>Adopting a national action plan ensuring the definitive reduction of</a:t>
            </a:r>
            <a:r>
              <a:rPr lang="en-US" sz="2400" u="sng" dirty="0"/>
              <a:t> </a:t>
            </a:r>
            <a:r>
              <a:rPr lang="en-US" sz="2400" dirty="0"/>
              <a:t>prison overcrowding</a:t>
            </a:r>
          </a:p>
          <a:p>
            <a:pPr lvl="1"/>
            <a:r>
              <a:rPr lang="en-US" sz="2400" dirty="0"/>
              <a:t>Discontinuing prison expansion </a:t>
            </a:r>
            <a:r>
              <a:rPr lang="en-US" sz="2400" dirty="0" err="1"/>
              <a:t>programmes</a:t>
            </a:r>
            <a:r>
              <a:rPr lang="en-US" sz="2400" dirty="0"/>
              <a:t> and revising budgetary priorities</a:t>
            </a:r>
          </a:p>
        </p:txBody>
      </p:sp>
    </p:spTree>
    <p:extLst>
      <p:ext uri="{BB962C8B-B14F-4D97-AF65-F5344CB8AC3E}">
        <p14:creationId xmlns:p14="http://schemas.microsoft.com/office/powerpoint/2010/main" val="41503269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A153795D-D3D9-A77A-B846-5316CBDB3B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013800"/>
          </a:xfrm>
        </p:spPr>
        <p:txBody>
          <a:bodyPr/>
          <a:lstStyle/>
          <a:p>
            <a:r>
              <a:rPr lang="en-US" dirty="0"/>
              <a:t>violation of article 3</a:t>
            </a:r>
          </a:p>
        </p:txBody>
      </p:sp>
      <p:sp>
        <p:nvSpPr>
          <p:cNvPr id="5" name="Espace réservé du contenu 2">
            <a:extLst>
              <a:ext uri="{FF2B5EF4-FFF2-40B4-BE49-F238E27FC236}">
                <a16:creationId xmlns:a16="http://schemas.microsoft.com/office/drawing/2014/main" id="{74D44317-C1BE-9CA7-C6A7-C6FD725FA7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7000" y="1897234"/>
            <a:ext cx="7391400" cy="4258610"/>
          </a:xfrm>
        </p:spPr>
        <p:txBody>
          <a:bodyPr>
            <a:normAutofit fontScale="92500" lnSpcReduction="10000"/>
          </a:bodyPr>
          <a:lstStyle/>
          <a:p>
            <a:pPr lvl="1"/>
            <a:endParaRPr lang="en-US" sz="2600" dirty="0"/>
          </a:p>
          <a:p>
            <a:pPr lvl="1"/>
            <a:r>
              <a:rPr lang="en-US" sz="2600" dirty="0"/>
              <a:t>“Occupancy rates in the prisons concerned demonstrate the </a:t>
            </a:r>
            <a:r>
              <a:rPr lang="en-US" sz="2600" b="1" dirty="0"/>
              <a:t>existence of a structural problem</a:t>
            </a:r>
            <a:r>
              <a:rPr lang="en-US" sz="2600" dirty="0"/>
              <a:t>” </a:t>
            </a:r>
          </a:p>
          <a:p>
            <a:pPr marL="324000" lvl="1" indent="0">
              <a:buNone/>
            </a:pPr>
            <a:endParaRPr lang="en-US" sz="2600" dirty="0"/>
          </a:p>
          <a:p>
            <a:pPr lvl="1"/>
            <a:r>
              <a:rPr lang="en-US" sz="2600" b="1" dirty="0"/>
              <a:t>The Court’s article 46 recommendation:</a:t>
            </a:r>
            <a:r>
              <a:rPr lang="en-US" sz="2600" dirty="0"/>
              <a:t>  “adopt general measures” aimed at “guaranteeing prisoners conditions of detention that comply with Article 3”, in particular by ensuring the “</a:t>
            </a:r>
            <a:r>
              <a:rPr lang="en-US" sz="2600" b="1" dirty="0"/>
              <a:t>definitive reduction of prison overcrowding</a:t>
            </a:r>
            <a:r>
              <a:rPr lang="en-US" sz="2600" dirty="0"/>
              <a:t>”</a:t>
            </a:r>
          </a:p>
          <a:p>
            <a:pPr marL="324000" lvl="1" indent="0" algn="just">
              <a:buNone/>
            </a:pPr>
            <a:endParaRPr lang="en-US" sz="2000" dirty="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0D09F33D-7B5E-94FD-C11A-A3DE6C55B2E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8832" t="41128" r="33374" b="14741"/>
          <a:stretch/>
        </p:blipFill>
        <p:spPr>
          <a:xfrm>
            <a:off x="7851909" y="1897234"/>
            <a:ext cx="3905284" cy="4960766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8BEDEFA9-3B26-493C-61D1-1AC40653C61B}"/>
              </a:ext>
            </a:extLst>
          </p:cNvPr>
          <p:cNvSpPr txBox="1"/>
          <p:nvPr/>
        </p:nvSpPr>
        <p:spPr>
          <a:xfrm>
            <a:off x="4691107" y="6116250"/>
            <a:ext cx="316080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fr-FR" dirty="0">
                <a:solidFill>
                  <a:schemeClr val="accent4"/>
                </a:solidFill>
              </a:rPr>
              <a:t>© CGLPL</a:t>
            </a:r>
          </a:p>
          <a:p>
            <a:r>
              <a:rPr lang="fr-FR" dirty="0" err="1">
                <a:solidFill>
                  <a:schemeClr val="accent4"/>
                </a:solidFill>
              </a:rPr>
              <a:t>Faa’a</a:t>
            </a:r>
            <a:r>
              <a:rPr lang="fr-FR" dirty="0">
                <a:solidFill>
                  <a:schemeClr val="accent4"/>
                </a:solidFill>
              </a:rPr>
              <a:t> Nuutania, </a:t>
            </a:r>
            <a:r>
              <a:rPr lang="fr-FR" dirty="0" err="1">
                <a:solidFill>
                  <a:schemeClr val="accent4"/>
                </a:solidFill>
              </a:rPr>
              <a:t>December</a:t>
            </a:r>
            <a:r>
              <a:rPr lang="fr-FR" dirty="0">
                <a:solidFill>
                  <a:schemeClr val="accent4"/>
                </a:solidFill>
              </a:rPr>
              <a:t> 2012</a:t>
            </a:r>
          </a:p>
        </p:txBody>
      </p:sp>
    </p:spTree>
    <p:extLst>
      <p:ext uri="{BB962C8B-B14F-4D97-AF65-F5344CB8AC3E}">
        <p14:creationId xmlns:p14="http://schemas.microsoft.com/office/powerpoint/2010/main" val="10398486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violation of article 13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00023" y="2162882"/>
            <a:ext cx="5792777" cy="4133238"/>
          </a:xfrm>
        </p:spPr>
        <p:txBody>
          <a:bodyPr>
            <a:normAutofit/>
          </a:bodyPr>
          <a:lstStyle/>
          <a:p>
            <a:pPr lvl="1"/>
            <a:r>
              <a:rPr lang="en-US" sz="2400" b="1" dirty="0">
                <a:effectLst/>
                <a:latin typeface="+mj-lt"/>
                <a:ea typeface="Garamond" panose="02020404030301010803" pitchFamily="18" charset="0"/>
                <a:cs typeface="Garamond" panose="02020404030301010803" pitchFamily="18" charset="0"/>
              </a:rPr>
              <a:t>Lack</a:t>
            </a:r>
            <a:r>
              <a:rPr lang="en-US" sz="2400" dirty="0">
                <a:effectLst/>
                <a:latin typeface="+mj-lt"/>
                <a:ea typeface="Garamond" panose="02020404030301010803" pitchFamily="18" charset="0"/>
                <a:cs typeface="Garamond" panose="02020404030301010803" pitchFamily="18" charset="0"/>
              </a:rPr>
              <a:t> </a:t>
            </a:r>
            <a:r>
              <a:rPr lang="en-US" sz="2400" b="1" dirty="0">
                <a:effectLst/>
                <a:latin typeface="+mj-lt"/>
                <a:ea typeface="Garamond" panose="02020404030301010803" pitchFamily="18" charset="0"/>
                <a:cs typeface="Garamond" panose="02020404030301010803" pitchFamily="18" charset="0"/>
              </a:rPr>
              <a:t>of an effective domestic solution </a:t>
            </a:r>
            <a:r>
              <a:rPr lang="en-US" sz="2400" dirty="0">
                <a:effectLst/>
                <a:latin typeface="+mj-lt"/>
                <a:ea typeface="Garamond" panose="02020404030301010803" pitchFamily="18" charset="0"/>
                <a:cs typeface="Garamond" panose="02020404030301010803" pitchFamily="18" charset="0"/>
              </a:rPr>
              <a:t>to remedy living conditions that violate human dignity</a:t>
            </a:r>
            <a:endParaRPr lang="en-US" sz="2400" dirty="0">
              <a:latin typeface="+mj-lt"/>
            </a:endParaRPr>
          </a:p>
          <a:p>
            <a:pPr marL="324000" lvl="1" indent="0">
              <a:buNone/>
            </a:pPr>
            <a:endParaRPr lang="en-US" sz="2000" dirty="0"/>
          </a:p>
          <a:p>
            <a:pPr lvl="1"/>
            <a:r>
              <a:rPr lang="en-US" sz="2400" b="1" dirty="0"/>
              <a:t>The Court’s article 46 recommendation: </a:t>
            </a:r>
            <a:r>
              <a:rPr lang="en-US" sz="2400" dirty="0"/>
              <a:t>create an effective legal remedy to put an end to the inhumanity of living conditions in prisons</a:t>
            </a:r>
          </a:p>
          <a:p>
            <a:endParaRPr lang="fr-FR" sz="2400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2"/>
          <a:srcRect l="34476" t="37747" r="29167" b="28826"/>
          <a:stretch/>
        </p:blipFill>
        <p:spPr>
          <a:xfrm>
            <a:off x="6142300" y="1877444"/>
            <a:ext cx="5619348" cy="4133238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6096000" y="6063244"/>
            <a:ext cx="316080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chemeClr val="accent4"/>
                </a:solidFill>
              </a:rPr>
              <a:t>© CGLPL</a:t>
            </a:r>
          </a:p>
          <a:p>
            <a:r>
              <a:rPr lang="fr-FR" dirty="0" err="1">
                <a:solidFill>
                  <a:schemeClr val="accent4"/>
                </a:solidFill>
              </a:rPr>
              <a:t>Faa’a</a:t>
            </a:r>
            <a:r>
              <a:rPr lang="fr-FR" dirty="0">
                <a:solidFill>
                  <a:schemeClr val="accent4"/>
                </a:solidFill>
              </a:rPr>
              <a:t> Nuutania, </a:t>
            </a:r>
            <a:r>
              <a:rPr lang="fr-FR" dirty="0" err="1">
                <a:solidFill>
                  <a:schemeClr val="accent4"/>
                </a:solidFill>
              </a:rPr>
              <a:t>December</a:t>
            </a:r>
            <a:r>
              <a:rPr lang="fr-FR" dirty="0">
                <a:solidFill>
                  <a:schemeClr val="accent4"/>
                </a:solidFill>
              </a:rPr>
              <a:t> 2012</a:t>
            </a:r>
          </a:p>
        </p:txBody>
      </p:sp>
    </p:spTree>
    <p:extLst>
      <p:ext uri="{BB962C8B-B14F-4D97-AF65-F5344CB8AC3E}">
        <p14:creationId xmlns:p14="http://schemas.microsoft.com/office/powerpoint/2010/main" val="14823618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5" name="Titre 4">
            <a:extLst>
              <a:ext uri="{FF2B5EF4-FFF2-40B4-BE49-F238E27FC236}">
                <a16:creationId xmlns:a16="http://schemas.microsoft.com/office/drawing/2014/main" id="{A37BE7F9-31BF-6915-8ADA-AECE009D4B7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dirty="0"/>
              <a:t>THREE YEARS AFTER the </a:t>
            </a:r>
            <a:r>
              <a:rPr lang="fr-FR" dirty="0" err="1"/>
              <a:t>judgement</a:t>
            </a:r>
            <a:endParaRPr lang="fr-FR" dirty="0"/>
          </a:p>
        </p:txBody>
      </p:sp>
      <p:sp>
        <p:nvSpPr>
          <p:cNvPr id="7" name="Titre 4">
            <a:extLst>
              <a:ext uri="{FF2B5EF4-FFF2-40B4-BE49-F238E27FC236}">
                <a16:creationId xmlns:a16="http://schemas.microsoft.com/office/drawing/2014/main" id="{DF069413-28D9-E0CB-EF4F-8BD77CC63C39}"/>
              </a:ext>
            </a:extLst>
          </p:cNvPr>
          <p:cNvSpPr txBox="1">
            <a:spLocks/>
          </p:cNvSpPr>
          <p:nvPr/>
        </p:nvSpPr>
        <p:spPr>
          <a:xfrm>
            <a:off x="962025" y="3397628"/>
            <a:ext cx="11029950" cy="1569660"/>
          </a:xfrm>
          <a:prstGeom prst="rect">
            <a:avLst/>
          </a:prstGeom>
          <a:noFill/>
          <a:effectLst/>
        </p:spPr>
        <p:txBody>
          <a:bodyPr vert="horz" wrap="square" lIns="91440" tIns="45720" rIns="91440" bIns="45720" rtlCol="0" anchor="b">
            <a:sp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b="0" kern="1200" cap="all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514350" indent="-514350">
              <a:buAutoNum type="romanUcPeriod"/>
            </a:pPr>
            <a:r>
              <a:rPr lang="en-US" sz="2400" dirty="0">
                <a:solidFill>
                  <a:schemeClr val="bg1"/>
                </a:solidFill>
              </a:rPr>
              <a:t>Prison overcrowding:  the worsening situation </a:t>
            </a:r>
          </a:p>
          <a:p>
            <a:pPr marL="514350" indent="-514350">
              <a:buAutoNum type="romanUcPeriod"/>
            </a:pPr>
            <a:endParaRPr lang="en-US" sz="2400" dirty="0">
              <a:solidFill>
                <a:schemeClr val="bg1"/>
              </a:solidFill>
            </a:endParaRPr>
          </a:p>
          <a:p>
            <a:pPr marL="514350" indent="-514350">
              <a:buAutoNum type="romanUcPeriod"/>
            </a:pPr>
            <a:endParaRPr lang="en-US" sz="2400" dirty="0">
              <a:solidFill>
                <a:schemeClr val="bg1"/>
              </a:solidFill>
            </a:endParaRPr>
          </a:p>
          <a:p>
            <a:r>
              <a:rPr lang="en-US" sz="2400" dirty="0">
                <a:solidFill>
                  <a:schemeClr val="bg1"/>
                </a:solidFill>
              </a:rPr>
              <a:t>II.  The ineffectiveness of the remedies</a:t>
            </a:r>
          </a:p>
        </p:txBody>
      </p:sp>
    </p:spTree>
    <p:extLst>
      <p:ext uri="{BB962C8B-B14F-4D97-AF65-F5344CB8AC3E}">
        <p14:creationId xmlns:p14="http://schemas.microsoft.com/office/powerpoint/2010/main" val="3287829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708190" y="3822701"/>
            <a:ext cx="969310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AutoNum type="romanUcPeriod"/>
            </a:pPr>
            <a:r>
              <a:rPr lang="en-US" sz="4000" dirty="0">
                <a:solidFill>
                  <a:schemeClr val="bg1"/>
                </a:solidFill>
              </a:rPr>
              <a:t>Prison overcrowding : the worsening situation </a:t>
            </a:r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06602591-106A-92B3-D5CE-9C206E8B4E6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980296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81192" y="713731"/>
            <a:ext cx="11029616" cy="1013800"/>
          </a:xfrm>
        </p:spPr>
        <p:txBody>
          <a:bodyPr/>
          <a:lstStyle/>
          <a:p>
            <a:r>
              <a:rPr lang="en-US" dirty="0"/>
              <a:t>The committee of ministers’ decision – September 2021 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41300" y="1993900"/>
            <a:ext cx="11772900" cy="4622800"/>
          </a:xfrm>
        </p:spPr>
        <p:txBody>
          <a:bodyPr>
            <a:normAutofit/>
          </a:bodyPr>
          <a:lstStyle/>
          <a:p>
            <a:pPr lvl="1"/>
            <a:r>
              <a:rPr lang="en-US" sz="2400" dirty="0"/>
              <a:t>Expressed “their concern at the latest figures which show that </a:t>
            </a:r>
            <a:r>
              <a:rPr lang="en-US" sz="2400" b="1" dirty="0"/>
              <a:t>[prison overcrowding] is again increasing rapidly and significantly</a:t>
            </a:r>
            <a:r>
              <a:rPr lang="en-US" sz="2400" dirty="0"/>
              <a:t>” </a:t>
            </a:r>
          </a:p>
          <a:p>
            <a:pPr lvl="1"/>
            <a:r>
              <a:rPr lang="en-US" sz="2400" dirty="0"/>
              <a:t>And invited the authorities </a:t>
            </a:r>
          </a:p>
          <a:p>
            <a:pPr lvl="2"/>
            <a:r>
              <a:rPr lang="en-US" sz="2400" dirty="0"/>
              <a:t>“to rapidly adopt […] </a:t>
            </a:r>
            <a:r>
              <a:rPr lang="en-US" sz="2400" b="1" dirty="0"/>
              <a:t>a coherent long-term strategy </a:t>
            </a:r>
            <a:r>
              <a:rPr lang="en-US" sz="2400" dirty="0"/>
              <a:t>to reduce the prison occupancy rate”</a:t>
            </a:r>
          </a:p>
          <a:p>
            <a:pPr lvl="2"/>
            <a:r>
              <a:rPr lang="en-US" sz="2400" dirty="0"/>
              <a:t>“</a:t>
            </a:r>
            <a:r>
              <a:rPr lang="en-US" sz="2400" dirty="0">
                <a:effectLst/>
                <a:ea typeface="Garamond" panose="02020404030301010803" pitchFamily="18" charset="0"/>
              </a:rPr>
              <a:t>while rapidly considering </a:t>
            </a:r>
            <a:r>
              <a:rPr lang="en-US" sz="2400" b="1" dirty="0">
                <a:effectLst/>
                <a:ea typeface="Garamond" panose="02020404030301010803" pitchFamily="18" charset="0"/>
              </a:rPr>
              <a:t>new legislative measures that would regulate the prison population in a more restrictive manner</a:t>
            </a:r>
            <a:r>
              <a:rPr lang="en-US" sz="2400" dirty="0">
                <a:effectLst/>
                <a:ea typeface="Garamond" panose="02020404030301010803" pitchFamily="18" charset="0"/>
              </a:rPr>
              <a:t>”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6779698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C59F1B4-F005-A6C0-081F-5067C6D77A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/>
              <a:t>Evolution in prisons </a:t>
            </a:r>
            <a:r>
              <a:rPr lang="fr-FR" dirty="0" err="1"/>
              <a:t>concerned</a:t>
            </a:r>
            <a:r>
              <a:rPr lang="fr-FR" dirty="0"/>
              <a:t> by the court </a:t>
            </a:r>
            <a:r>
              <a:rPr lang="fr-FR" dirty="0" err="1"/>
              <a:t>decision</a:t>
            </a:r>
            <a:r>
              <a:rPr lang="fr-FR" dirty="0"/>
              <a:t> –  </a:t>
            </a:r>
            <a:r>
              <a:rPr lang="fr-FR" dirty="0" err="1"/>
              <a:t>since</a:t>
            </a:r>
            <a:r>
              <a:rPr lang="fr-FR" dirty="0"/>
              <a:t> the last CM </a:t>
            </a:r>
            <a:r>
              <a:rPr lang="fr-FR" dirty="0" err="1"/>
              <a:t>decision</a:t>
            </a:r>
            <a:endParaRPr lang="fr-FR" dirty="0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9937DFCC-4728-778D-5735-5B667A9BA2D5}"/>
              </a:ext>
            </a:extLst>
          </p:cNvPr>
          <p:cNvSpPr txBox="1"/>
          <p:nvPr/>
        </p:nvSpPr>
        <p:spPr>
          <a:xfrm>
            <a:off x="9802210" y="1973079"/>
            <a:ext cx="23135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Official data </a:t>
            </a:r>
            <a:r>
              <a:rPr lang="fr-FR" dirty="0" err="1"/>
              <a:t>published</a:t>
            </a:r>
            <a:r>
              <a:rPr lang="fr-FR" dirty="0"/>
              <a:t> by the </a:t>
            </a:r>
            <a:r>
              <a:rPr lang="fr-FR" dirty="0" err="1"/>
              <a:t>Government</a:t>
            </a:r>
            <a:endParaRPr lang="fr-FR" dirty="0"/>
          </a:p>
        </p:txBody>
      </p:sp>
      <p:graphicFrame>
        <p:nvGraphicFramePr>
          <p:cNvPr id="8" name="Graphique 7">
            <a:extLst>
              <a:ext uri="{FF2B5EF4-FFF2-40B4-BE49-F238E27FC236}">
                <a16:creationId xmlns:a16="http://schemas.microsoft.com/office/drawing/2014/main" id="{25FC72A4-B8E4-5B36-A37A-EC293178688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67989040"/>
              </p:ext>
            </p:extLst>
          </p:nvPr>
        </p:nvGraphicFramePr>
        <p:xfrm>
          <a:off x="927100" y="1826418"/>
          <a:ext cx="10223499" cy="48569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0163492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4F73909-9BCA-EBC5-1C62-1B1AC63199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Evolution At the national </a:t>
            </a:r>
            <a:r>
              <a:rPr lang="fr-FR" dirty="0" err="1"/>
              <a:t>level</a:t>
            </a:r>
            <a:r>
              <a:rPr lang="fr-FR" dirty="0"/>
              <a:t> </a:t>
            </a:r>
            <a:r>
              <a:rPr lang="fr-FR" dirty="0" err="1"/>
              <a:t>since</a:t>
            </a:r>
            <a:r>
              <a:rPr lang="fr-FR" dirty="0"/>
              <a:t> the CM last </a:t>
            </a:r>
            <a:r>
              <a:rPr lang="fr-FR" dirty="0" err="1"/>
              <a:t>decision</a:t>
            </a:r>
            <a:endParaRPr lang="fr-FR" dirty="0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6414F4A8-9B4A-7903-3F83-A671650A2F01}"/>
              </a:ext>
            </a:extLst>
          </p:cNvPr>
          <p:cNvSpPr txBox="1"/>
          <p:nvPr/>
        </p:nvSpPr>
        <p:spPr>
          <a:xfrm>
            <a:off x="4939205" y="6000169"/>
            <a:ext cx="23135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Official data </a:t>
            </a:r>
            <a:r>
              <a:rPr lang="fr-FR" dirty="0" err="1"/>
              <a:t>published</a:t>
            </a:r>
            <a:r>
              <a:rPr lang="fr-FR" dirty="0"/>
              <a:t> by the </a:t>
            </a:r>
            <a:r>
              <a:rPr lang="fr-FR" dirty="0" err="1"/>
              <a:t>Government</a:t>
            </a:r>
            <a:endParaRPr lang="fr-FR" dirty="0"/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B01449DD-F0E5-1634-E647-4C15B03D7AE0}"/>
              </a:ext>
            </a:extLst>
          </p:cNvPr>
          <p:cNvSpPr/>
          <p:nvPr/>
        </p:nvSpPr>
        <p:spPr>
          <a:xfrm>
            <a:off x="6432750" y="2180495"/>
            <a:ext cx="4953000" cy="367830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>
              <a:buNone/>
            </a:pPr>
            <a:r>
              <a:rPr lang="fr-FR" sz="2800" dirty="0" err="1"/>
              <a:t>October</a:t>
            </a:r>
            <a:r>
              <a:rPr lang="fr-FR" sz="2800" dirty="0"/>
              <a:t> 2022, 1st</a:t>
            </a:r>
          </a:p>
          <a:p>
            <a:pPr algn="ctr"/>
            <a:r>
              <a:rPr lang="fr-FR" sz="6000" dirty="0">
                <a:solidFill>
                  <a:srgbClr val="C00000"/>
                </a:solidFill>
              </a:rPr>
              <a:t>141,5%</a:t>
            </a:r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E98C0E57-F36F-F072-BAD7-E3F628E9B55F}"/>
              </a:ext>
            </a:extLst>
          </p:cNvPr>
          <p:cNvSpPr/>
          <p:nvPr/>
        </p:nvSpPr>
        <p:spPr>
          <a:xfrm>
            <a:off x="581192" y="2180494"/>
            <a:ext cx="4953000" cy="367830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800" dirty="0"/>
              <a:t>July 2021, 1st</a:t>
            </a:r>
          </a:p>
          <a:p>
            <a:pPr algn="ctr"/>
            <a:r>
              <a:rPr lang="fr-FR" sz="6000" dirty="0">
                <a:solidFill>
                  <a:srgbClr val="CD1719"/>
                </a:solidFill>
              </a:rPr>
              <a:t>132,2%</a:t>
            </a:r>
          </a:p>
        </p:txBody>
      </p:sp>
    </p:spTree>
    <p:extLst>
      <p:ext uri="{BB962C8B-B14F-4D97-AF65-F5344CB8AC3E}">
        <p14:creationId xmlns:p14="http://schemas.microsoft.com/office/powerpoint/2010/main" val="3842333897"/>
      </p:ext>
    </p:extLst>
  </p:cSld>
  <p:clrMapOvr>
    <a:masterClrMapping/>
  </p:clrMapOvr>
</p:sld>
</file>

<file path=ppt/theme/theme1.xml><?xml version="1.0" encoding="utf-8"?>
<a:theme xmlns:a="http://schemas.openxmlformats.org/drawingml/2006/main" name="Dividende">
  <a:themeElements>
    <a:clrScheme name="Personnalisé 3">
      <a:dk1>
        <a:sysClr val="windowText" lastClr="000000"/>
      </a:dk1>
      <a:lt1>
        <a:sysClr val="window" lastClr="FFFFFF"/>
      </a:lt1>
      <a:dk2>
        <a:srgbClr val="3D3D3D"/>
      </a:dk2>
      <a:lt2>
        <a:srgbClr val="EBEBEB"/>
      </a:lt2>
      <a:accent1>
        <a:srgbClr val="000000"/>
      </a:accent1>
      <a:accent2>
        <a:srgbClr val="CD1719"/>
      </a:accent2>
      <a:accent3>
        <a:srgbClr val="757575"/>
      </a:accent3>
      <a:accent4>
        <a:srgbClr val="969FA7"/>
      </a:accent4>
      <a:accent5>
        <a:srgbClr val="66B1CE"/>
      </a:accent5>
      <a:accent6>
        <a:srgbClr val="40619D"/>
      </a:accent6>
      <a:hlink>
        <a:srgbClr val="CD1719"/>
      </a:hlink>
      <a:folHlink>
        <a:srgbClr val="A5A5A5"/>
      </a:folHlink>
    </a:clrScheme>
    <a:fontScheme name="Dividend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Dividend">
      <a:fillStyleLst>
        <a:solidFill>
          <a:schemeClr val="phClr"/>
        </a:solidFill>
        <a:gradFill rotWithShape="1">
          <a:gsLst>
            <a:gs pos="0">
              <a:schemeClr val="phClr">
                <a:tint val="68000"/>
                <a:alpha val="90000"/>
                <a:lumMod val="100000"/>
              </a:schemeClr>
            </a:gs>
            <a:gs pos="100000">
              <a:schemeClr val="phClr">
                <a:tint val="90000"/>
                <a:lumMod val="9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8000"/>
                <a:lumMod val="110000"/>
              </a:schemeClr>
            </a:gs>
            <a:gs pos="84000">
              <a:schemeClr val="phClr">
                <a:shade val="90000"/>
                <a:lumMod val="88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>
              <a:lumMod val="90000"/>
            </a:schemeClr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55000"/>
              </a:srgbClr>
            </a:outerShdw>
          </a:effectLst>
        </a:effectStyle>
        <a:effectStyle>
          <a:effectLst>
            <a:outerShdw blurRad="88900" dist="38100" dir="504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88000">
              <a:schemeClr val="phClr">
                <a:shade val="94000"/>
                <a:satMod val="110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8000"/>
                <a:satMod val="110000"/>
                <a:lumMod val="8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ividend" id="{9697A71B-4AB7-4A1A-BD5B-BB2D22835B57}" vid="{C21699FF-00E4-43C8-BBCC-D7E5536C3717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79A11E3E3A4354FA938446845BBF733" ma:contentTypeVersion="16" ma:contentTypeDescription="Create a new document." ma:contentTypeScope="" ma:versionID="67d678ec8d77336ffe2ef41367210a51">
  <xsd:schema xmlns:xsd="http://www.w3.org/2001/XMLSchema" xmlns:xs="http://www.w3.org/2001/XMLSchema" xmlns:p="http://schemas.microsoft.com/office/2006/metadata/properties" xmlns:ns2="60c11fa4-ff9b-492c-bc5b-65b6c8eeded4" xmlns:ns3="d8159c9e-9fad-49a3-a5ae-2b6725e7a0d2" targetNamespace="http://schemas.microsoft.com/office/2006/metadata/properties" ma:root="true" ma:fieldsID="0b6699f8d0245b7f5099cfa8044f2314" ns2:_="" ns3:_="">
    <xsd:import namespace="60c11fa4-ff9b-492c-bc5b-65b6c8eeded4"/>
    <xsd:import namespace="d8159c9e-9fad-49a3-a5ae-2b6725e7a0d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Location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0c11fa4-ff9b-492c-bc5b-65b6c8eeded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Location" ma:index="12" nillable="true" ma:displayName="MediaServiceLocation" ma:internalName="MediaServiceLocation" ma:readOnly="true">
      <xsd:simpleType>
        <xsd:restriction base="dms:Text"/>
      </xsd:simpleType>
    </xsd:element>
    <xsd:element name="MediaServiceOCR" ma:index="13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96157c6d-8be7-4238-927e-8145b24040ad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8159c9e-9fad-49a3-a5ae-2b6725e7a0d2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3d873f42-f0f5-4be7-96d1-d46760763c3c}" ma:internalName="TaxCatchAll" ma:showField="CatchAllData" ma:web="d8159c9e-9fad-49a3-a5ae-2b6725e7a0d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733733A5-39AB-4857-90AD-6CADBC5BB670}"/>
</file>

<file path=customXml/itemProps2.xml><?xml version="1.0" encoding="utf-8"?>
<ds:datastoreItem xmlns:ds="http://schemas.openxmlformats.org/officeDocument/2006/customXml" ds:itemID="{4BEF95C7-619D-44E3-B78F-E0910D523F7A}"/>
</file>

<file path=docProps/app.xml><?xml version="1.0" encoding="utf-8"?>
<Properties xmlns="http://schemas.openxmlformats.org/officeDocument/2006/extended-properties" xmlns:vt="http://schemas.openxmlformats.org/officeDocument/2006/docPropsVTypes">
  <Template>TM03457464[[fn=Dividende]]</Template>
  <TotalTime>86</TotalTime>
  <Words>990</Words>
  <Application>Microsoft Office PowerPoint</Application>
  <PresentationFormat>Grand écran</PresentationFormat>
  <Paragraphs>140</Paragraphs>
  <Slides>24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24</vt:i4>
      </vt:variant>
    </vt:vector>
  </HeadingPairs>
  <TitlesOfParts>
    <vt:vector size="28" baseType="lpstr">
      <vt:lpstr>Gill Sans MT</vt:lpstr>
      <vt:lpstr>Wingdings</vt:lpstr>
      <vt:lpstr>Wingdings 2</vt:lpstr>
      <vt:lpstr>Dividende</vt:lpstr>
      <vt:lpstr>Présentation PowerPoint</vt:lpstr>
      <vt:lpstr>JMB V. France, January 30th, 2020</vt:lpstr>
      <vt:lpstr>violation of article 3</vt:lpstr>
      <vt:lpstr>violation of article 13</vt:lpstr>
      <vt:lpstr>THREE YEARS AFTER the judgement</vt:lpstr>
      <vt:lpstr>Présentation PowerPoint</vt:lpstr>
      <vt:lpstr>The committee of ministers’ decision – September 2021 </vt:lpstr>
      <vt:lpstr>Evolution in prisons concerned by the court decision –  since the last CM decision</vt:lpstr>
      <vt:lpstr>Evolution At the national level since the CM last decision</vt:lpstr>
      <vt:lpstr>The consequences of the overcrowding</vt:lpstr>
      <vt:lpstr>Degrading living conditions exacerbated by dilapidated and unsanitary conditions</vt:lpstr>
      <vt:lpstr>THE Lack of a coherent long-term strategy</vt:lpstr>
      <vt:lpstr>The inefficiency of construction on overcrowding</vt:lpstr>
      <vt:lpstr>The LACK of new legislative measures</vt:lpstr>
      <vt:lpstr>Recommendations (&gt; Rule 9 - OIP’S Communication)</vt:lpstr>
      <vt:lpstr>Présentation PowerPoint</vt:lpstr>
      <vt:lpstr>The committee of ministers’ decision – September 2021 </vt:lpstr>
      <vt:lpstr>ISSUES IDENTIFIED WITH REGARD TO THE NEW JUDICIAL REMEDY</vt:lpstr>
      <vt:lpstr>The bordeaux prison (June 2022 visit)</vt:lpstr>
      <vt:lpstr>ISSUES IDENTIFIED WITH REGARD TO THE NEW JUDICIAL REMEDY</vt:lpstr>
      <vt:lpstr>THE BORDEAUX PRISON: CELL N°625</vt:lpstr>
      <vt:lpstr>The REFERE-LIBERTE</vt:lpstr>
      <vt:lpstr>The implementation of the injunctions</vt:lpstr>
      <vt:lpstr>RECOMMENDATIONS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HP</dc:creator>
  <cp:lastModifiedBy>Prune Missoffe</cp:lastModifiedBy>
  <cp:revision>140</cp:revision>
  <dcterms:created xsi:type="dcterms:W3CDTF">2022-10-03T14:09:41Z</dcterms:created>
  <dcterms:modified xsi:type="dcterms:W3CDTF">2022-11-25T15:51:50Z</dcterms:modified>
</cp:coreProperties>
</file>