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287" r:id="rId5"/>
    <p:sldId id="288" r:id="rId6"/>
    <p:sldId id="289" r:id="rId7"/>
    <p:sldId id="291" r:id="rId8"/>
    <p:sldId id="290" r:id="rId9"/>
    <p:sldId id="292" r:id="rId10"/>
    <p:sldId id="293" r:id="rId11"/>
    <p:sldId id="295" r:id="rId12"/>
    <p:sldId id="294" r:id="rId13"/>
    <p:sldId id="297" r:id="rId14"/>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81" d="100"/>
          <a:sy n="81" d="100"/>
        </p:scale>
        <p:origin x="143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GB"/>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A6925481-26D0-4FAC-BDA7-30BCC410C129}" type="datetimeFigureOut">
              <a:rPr lang="en-GB" smtClean="0"/>
              <a:t>05/09/2019</a:t>
            </a:fld>
            <a:endParaRPr lang="en-GB"/>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GB"/>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GB"/>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566AB03-B6AB-4B84-BFF8-3BB4F074674E}" type="slidenum">
              <a:rPr lang="en-GB" smtClean="0"/>
              <a:t>‹N°›</a:t>
            </a:fld>
            <a:endParaRPr lang="en-GB"/>
          </a:p>
        </p:txBody>
      </p:sp>
    </p:spTree>
    <p:extLst>
      <p:ext uri="{BB962C8B-B14F-4D97-AF65-F5344CB8AC3E}">
        <p14:creationId xmlns:p14="http://schemas.microsoft.com/office/powerpoint/2010/main" val="384220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pewforum.org/2017/05/10/social-views-and-morality/"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1507"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BE" dirty="0"/>
          </a:p>
        </p:txBody>
      </p:sp>
      <p:sp>
        <p:nvSpPr>
          <p:cNvPr id="4" name="Espace réservé du numéro de diapositive 3"/>
          <p:cNvSpPr>
            <a:spLocks noGrp="1"/>
          </p:cNvSpPr>
          <p:nvPr>
            <p:ph type="sldNum" sz="quarter" idx="5"/>
          </p:nvPr>
        </p:nvSpPr>
        <p:spPr/>
        <p:txBody>
          <a:bodyPr/>
          <a:lstStyle/>
          <a:p>
            <a:pPr defTabSz="942289">
              <a:defRPr/>
            </a:pPr>
            <a:fld id="{49A6BD12-B73F-4111-93E7-71CE7FF8EB60}" type="slidenum">
              <a:rPr lang="fr-BE">
                <a:solidFill>
                  <a:prstClr val="black"/>
                </a:solidFill>
                <a:latin typeface="Calibri"/>
              </a:rPr>
              <a:pPr defTabSz="942289">
                <a:defRPr/>
              </a:pPr>
              <a:t>1</a:t>
            </a:fld>
            <a:endParaRPr lang="fr-BE" dirty="0">
              <a:solidFill>
                <a:prstClr val="black"/>
              </a:solidFill>
              <a:latin typeface="Calibri"/>
            </a:endParaRPr>
          </a:p>
        </p:txBody>
      </p:sp>
    </p:spTree>
    <p:extLst>
      <p:ext uri="{BB962C8B-B14F-4D97-AF65-F5344CB8AC3E}">
        <p14:creationId xmlns:p14="http://schemas.microsoft.com/office/powerpoint/2010/main" val="10650251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66AB03-B6AB-4B84-BFF8-3BB4F074674E}" type="slidenum">
              <a:rPr lang="en-GB" smtClean="0"/>
              <a:t>10</a:t>
            </a:fld>
            <a:endParaRPr lang="en-GB"/>
          </a:p>
        </p:txBody>
      </p:sp>
    </p:spTree>
    <p:extLst>
      <p:ext uri="{BB962C8B-B14F-4D97-AF65-F5344CB8AC3E}">
        <p14:creationId xmlns:p14="http://schemas.microsoft.com/office/powerpoint/2010/main" val="38061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66AB03-B6AB-4B84-BFF8-3BB4F074674E}" type="slidenum">
              <a:rPr lang="en-GB" smtClean="0"/>
              <a:t>2</a:t>
            </a:fld>
            <a:endParaRPr lang="en-GB"/>
          </a:p>
        </p:txBody>
      </p:sp>
    </p:spTree>
    <p:extLst>
      <p:ext uri="{BB962C8B-B14F-4D97-AF65-F5344CB8AC3E}">
        <p14:creationId xmlns:p14="http://schemas.microsoft.com/office/powerpoint/2010/main" val="3937455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All documented in detail in gender Doc/ILGA Europe rule nine submissions.</a:t>
            </a:r>
          </a:p>
          <a:p>
            <a:r>
              <a:rPr lang="en-GB" dirty="0"/>
              <a:t>Before 2008: bans, with court rulings coming too late.</a:t>
            </a:r>
          </a:p>
          <a:p>
            <a:r>
              <a:rPr lang="en-GB" dirty="0"/>
              <a:t>2008: Law number 26 on assemblies allows demonstrations without prior notification with fewer than 50 persons are involved.</a:t>
            </a:r>
          </a:p>
          <a:p>
            <a:r>
              <a:rPr lang="en-GB" dirty="0"/>
              <a:t>2013: Mayor’s objections to </a:t>
            </a:r>
            <a:r>
              <a:rPr lang="en-GB" dirty="0" err="1"/>
              <a:t>genderdoc</a:t>
            </a:r>
            <a:r>
              <a:rPr lang="en-GB" dirty="0"/>
              <a:t>-m march supported by court – 2 hostile organisations notified that they wish to hold rallies at the same time and same place; the mayor therefore argued the </a:t>
            </a:r>
            <a:r>
              <a:rPr lang="en-GB" dirty="0" err="1"/>
              <a:t>genderdoc</a:t>
            </a:r>
            <a:r>
              <a:rPr lang="en-GB" dirty="0"/>
              <a:t>-m march should be held away from the centre of Chisinau. The Court accepted this, particularly that the march should be relocated to the Week of theatre. A remote and secluded park far from the city centre and government buildings. An open-air facility, with only one entrance/exit. Dangerous. As soon as public news, hostile forces were moving towards the theatre. Police advised organisers of this development. So in defiance of the authorities, march held in front of US embassy. Cut short after 100 steps, because of counterdemonstrators heading towards them. European Commissioner, Mr Stefan </a:t>
            </a:r>
            <a:r>
              <a:rPr lang="en-GB" dirty="0" err="1"/>
              <a:t>fule</a:t>
            </a:r>
            <a:r>
              <a:rPr lang="en-GB" dirty="0"/>
              <a:t>, stopped by to make a speech out of support.</a:t>
            </a:r>
          </a:p>
          <a:p>
            <a:endParaRPr lang="en-GB" dirty="0"/>
          </a:p>
        </p:txBody>
      </p:sp>
      <p:sp>
        <p:nvSpPr>
          <p:cNvPr id="4" name="Slide Number Placeholder 3"/>
          <p:cNvSpPr>
            <a:spLocks noGrp="1"/>
          </p:cNvSpPr>
          <p:nvPr>
            <p:ph type="sldNum" sz="quarter" idx="5"/>
          </p:nvPr>
        </p:nvSpPr>
        <p:spPr/>
        <p:txBody>
          <a:bodyPr/>
          <a:lstStyle/>
          <a:p>
            <a:fld id="{7566AB03-B6AB-4B84-BFF8-3BB4F074674E}" type="slidenum">
              <a:rPr lang="en-GB" smtClean="0"/>
              <a:t>3</a:t>
            </a:fld>
            <a:endParaRPr lang="en-GB"/>
          </a:p>
        </p:txBody>
      </p:sp>
    </p:spTree>
    <p:extLst>
      <p:ext uri="{BB962C8B-B14F-4D97-AF65-F5344CB8AC3E}">
        <p14:creationId xmlns:p14="http://schemas.microsoft.com/office/powerpoint/2010/main" val="716795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https://www.pewforum.org/2017/05/10/social-views-and-morality/</a:t>
            </a:r>
            <a:endParaRPr lang="en-GB" dirty="0"/>
          </a:p>
        </p:txBody>
      </p:sp>
      <p:sp>
        <p:nvSpPr>
          <p:cNvPr id="4" name="Slide Number Placeholder 3"/>
          <p:cNvSpPr>
            <a:spLocks noGrp="1"/>
          </p:cNvSpPr>
          <p:nvPr>
            <p:ph type="sldNum" sz="quarter" idx="5"/>
          </p:nvPr>
        </p:nvSpPr>
        <p:spPr/>
        <p:txBody>
          <a:bodyPr/>
          <a:lstStyle/>
          <a:p>
            <a:fld id="{7566AB03-B6AB-4B84-BFF8-3BB4F074674E}" type="slidenum">
              <a:rPr lang="en-GB" smtClean="0"/>
              <a:t>4</a:t>
            </a:fld>
            <a:endParaRPr lang="en-GB"/>
          </a:p>
        </p:txBody>
      </p:sp>
    </p:spTree>
    <p:extLst>
      <p:ext uri="{BB962C8B-B14F-4D97-AF65-F5344CB8AC3E}">
        <p14:creationId xmlns:p14="http://schemas.microsoft.com/office/powerpoint/2010/main" val="3986404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566AB03-B6AB-4B84-BFF8-3BB4F074674E}" type="slidenum">
              <a:rPr lang="en-GB" smtClean="0"/>
              <a:t>5</a:t>
            </a:fld>
            <a:endParaRPr lang="en-GB"/>
          </a:p>
        </p:txBody>
      </p:sp>
    </p:spTree>
    <p:extLst>
      <p:ext uri="{BB962C8B-B14F-4D97-AF65-F5344CB8AC3E}">
        <p14:creationId xmlns:p14="http://schemas.microsoft.com/office/powerpoint/2010/main" val="3164657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Opinion poll dated 31 July:  PSRM 48; ACUM alliance 44 (PAS 34, DA 10); DP 9.  (PSRM 42%; ACUM alliance 38% - (30 + 8); PDM 8%.)  </a:t>
            </a:r>
          </a:p>
          <a:p>
            <a:endParaRPr lang="en-GB" dirty="0"/>
          </a:p>
          <a:p>
            <a:endParaRPr lang="en-GB" dirty="0"/>
          </a:p>
        </p:txBody>
      </p:sp>
      <p:sp>
        <p:nvSpPr>
          <p:cNvPr id="4" name="Slide Number Placeholder 3"/>
          <p:cNvSpPr>
            <a:spLocks noGrp="1"/>
          </p:cNvSpPr>
          <p:nvPr>
            <p:ph type="sldNum" sz="quarter" idx="5"/>
          </p:nvPr>
        </p:nvSpPr>
        <p:spPr/>
        <p:txBody>
          <a:bodyPr/>
          <a:lstStyle/>
          <a:p>
            <a:fld id="{7566AB03-B6AB-4B84-BFF8-3BB4F074674E}" type="slidenum">
              <a:rPr lang="en-GB" smtClean="0"/>
              <a:t>6</a:t>
            </a:fld>
            <a:endParaRPr lang="en-GB"/>
          </a:p>
        </p:txBody>
      </p:sp>
    </p:spTree>
    <p:extLst>
      <p:ext uri="{BB962C8B-B14F-4D97-AF65-F5344CB8AC3E}">
        <p14:creationId xmlns:p14="http://schemas.microsoft.com/office/powerpoint/2010/main" val="3936189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full texts, and links to sources for the statements documented in our rule 9.2.</a:t>
            </a:r>
          </a:p>
          <a:p>
            <a:endParaRPr lang="en-GB" dirty="0"/>
          </a:p>
        </p:txBody>
      </p:sp>
      <p:sp>
        <p:nvSpPr>
          <p:cNvPr id="4" name="Slide Number Placeholder 3"/>
          <p:cNvSpPr>
            <a:spLocks noGrp="1"/>
          </p:cNvSpPr>
          <p:nvPr>
            <p:ph type="sldNum" sz="quarter" idx="5"/>
          </p:nvPr>
        </p:nvSpPr>
        <p:spPr/>
        <p:txBody>
          <a:bodyPr/>
          <a:lstStyle/>
          <a:p>
            <a:fld id="{7566AB03-B6AB-4B84-BFF8-3BB4F074674E}" type="slidenum">
              <a:rPr lang="en-GB" smtClean="0"/>
              <a:t>7</a:t>
            </a:fld>
            <a:endParaRPr lang="en-GB"/>
          </a:p>
        </p:txBody>
      </p:sp>
    </p:spTree>
    <p:extLst>
      <p:ext uri="{BB962C8B-B14F-4D97-AF65-F5344CB8AC3E}">
        <p14:creationId xmlns:p14="http://schemas.microsoft.com/office/powerpoint/2010/main" val="14179440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66AB03-B6AB-4B84-BFF8-3BB4F074674E}" type="slidenum">
              <a:rPr lang="en-GB" smtClean="0"/>
              <a:t>8</a:t>
            </a:fld>
            <a:endParaRPr lang="en-GB"/>
          </a:p>
        </p:txBody>
      </p:sp>
    </p:spTree>
    <p:extLst>
      <p:ext uri="{BB962C8B-B14F-4D97-AF65-F5344CB8AC3E}">
        <p14:creationId xmlns:p14="http://schemas.microsoft.com/office/powerpoint/2010/main" val="136784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566AB03-B6AB-4B84-BFF8-3BB4F074674E}" type="slidenum">
              <a:rPr lang="en-GB" smtClean="0"/>
              <a:t>9</a:t>
            </a:fld>
            <a:endParaRPr lang="en-GB"/>
          </a:p>
        </p:txBody>
      </p:sp>
    </p:spTree>
    <p:extLst>
      <p:ext uri="{BB962C8B-B14F-4D97-AF65-F5344CB8AC3E}">
        <p14:creationId xmlns:p14="http://schemas.microsoft.com/office/powerpoint/2010/main" val="3484871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4112193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33302272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2254077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Image 6" descr="IE logo with motto JPEG format.JPG"/>
          <p:cNvPicPr>
            <a:picLocks noChangeAspect="1"/>
          </p:cNvPicPr>
          <p:nvPr userDrawn="1"/>
        </p:nvPicPr>
        <p:blipFill>
          <a:blip r:embed="rId2" cstate="print"/>
          <a:srcRect/>
          <a:stretch>
            <a:fillRect/>
          </a:stretch>
        </p:blipFill>
        <p:spPr bwMode="auto">
          <a:xfrm>
            <a:off x="5873750" y="228600"/>
            <a:ext cx="3055938" cy="1771650"/>
          </a:xfrm>
          <a:prstGeom prst="rect">
            <a:avLst/>
          </a:prstGeom>
          <a:noFill/>
          <a:ln w="9525">
            <a:noFill/>
            <a:miter lim="800000"/>
            <a:headEnd/>
            <a:tailEnd/>
          </a:ln>
        </p:spPr>
      </p:pic>
      <p:pic>
        <p:nvPicPr>
          <p:cNvPr id="4" name="Picture 7" descr="strip"/>
          <p:cNvPicPr>
            <a:picLocks noChangeAspect="1" noChangeArrowheads="1"/>
          </p:cNvPicPr>
          <p:nvPr userDrawn="1"/>
        </p:nvPicPr>
        <p:blipFill>
          <a:blip r:embed="rId3" cstate="print"/>
          <a:srcRect/>
          <a:stretch>
            <a:fillRect/>
          </a:stretch>
        </p:blipFill>
        <p:spPr bwMode="auto">
          <a:xfrm>
            <a:off x="0" y="6715125"/>
            <a:ext cx="9144000" cy="142875"/>
          </a:xfrm>
          <a:prstGeom prst="rect">
            <a:avLst/>
          </a:prstGeom>
          <a:noFill/>
          <a:ln w="9525">
            <a:noFill/>
            <a:miter lim="800000"/>
            <a:headEnd/>
            <a:tailEnd/>
          </a:ln>
        </p:spPr>
      </p:pic>
      <p:sp>
        <p:nvSpPr>
          <p:cNvPr id="2" name="Titre 1"/>
          <p:cNvSpPr>
            <a:spLocks noGrp="1"/>
          </p:cNvSpPr>
          <p:nvPr>
            <p:ph type="ctrTitle"/>
          </p:nvPr>
        </p:nvSpPr>
        <p:spPr>
          <a:xfrm>
            <a:off x="357158" y="3214686"/>
            <a:ext cx="5000660" cy="2428892"/>
          </a:xfrm>
          <a:prstGeom prst="rect">
            <a:avLst/>
          </a:prstGeom>
        </p:spPr>
        <p:txBody>
          <a:bodyPr/>
          <a:lstStyle>
            <a:lvl1pPr algn="l">
              <a:defRPr sz="4800" baseline="0">
                <a:solidFill>
                  <a:schemeClr val="tx1">
                    <a:lumMod val="75000"/>
                    <a:lumOff val="25000"/>
                  </a:schemeClr>
                </a:solidFill>
                <a:latin typeface="Gulim" pitchFamily="34" charset="-127"/>
                <a:ea typeface="Gulim" pitchFamily="34" charset="-127"/>
              </a:defRPr>
            </a:lvl1pPr>
          </a:lstStyle>
          <a:p>
            <a:r>
              <a:rPr lang="en-US"/>
              <a:t>Click to edit Master title style</a:t>
            </a:r>
            <a:endParaRPr lang="en-US" noProof="0" dirty="0"/>
          </a:p>
        </p:txBody>
      </p:sp>
    </p:spTree>
    <p:extLst>
      <p:ext uri="{BB962C8B-B14F-4D97-AF65-F5344CB8AC3E}">
        <p14:creationId xmlns:p14="http://schemas.microsoft.com/office/powerpoint/2010/main" val="299859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2628174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13969824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408839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3015974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4500225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2508459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3157458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E7B8EF7-7E7F-43DE-8ADD-422721BB5BC6}" type="datetimeFigureOut">
              <a:rPr lang="en-GB" smtClean="0"/>
              <a:pPr/>
              <a:t>05/09/2019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6169B7-8B68-454B-BC3B-1E7E952C83D3}" type="slidenum">
              <a:rPr lang="en-GB" smtClean="0"/>
              <a:pPr/>
              <a:t>‹N°›</a:t>
            </a:fld>
            <a:endParaRPr lang="en-GB"/>
          </a:p>
        </p:txBody>
      </p:sp>
    </p:spTree>
    <p:extLst>
      <p:ext uri="{BB962C8B-B14F-4D97-AF65-F5344CB8AC3E}">
        <p14:creationId xmlns:p14="http://schemas.microsoft.com/office/powerpoint/2010/main" val="160673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B8EF7-7E7F-43DE-8ADD-422721BB5BC6}" type="datetimeFigureOut">
              <a:rPr lang="en-GB" smtClean="0"/>
              <a:pPr/>
              <a:t>05/09/2019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6169B7-8B68-454B-BC3B-1E7E952C83D3}" type="slidenum">
              <a:rPr lang="en-GB" smtClean="0"/>
              <a:pPr/>
              <a:t>‹N°›</a:t>
            </a:fld>
            <a:endParaRPr lang="en-GB"/>
          </a:p>
        </p:txBody>
      </p:sp>
    </p:spTree>
    <p:extLst>
      <p:ext uri="{BB962C8B-B14F-4D97-AF65-F5344CB8AC3E}">
        <p14:creationId xmlns:p14="http://schemas.microsoft.com/office/powerpoint/2010/main" val="194356723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br>
              <a:rPr lang="en-GB"/>
            </a:br>
            <a:br>
              <a:rPr lang="en-GB"/>
            </a:br>
            <a:endParaRPr lang="fr-BE" dirty="0"/>
          </a:p>
        </p:txBody>
      </p:sp>
      <p:sp>
        <p:nvSpPr>
          <p:cNvPr id="3" name="TextBox 2"/>
          <p:cNvSpPr txBox="1"/>
          <p:nvPr/>
        </p:nvSpPr>
        <p:spPr>
          <a:xfrm>
            <a:off x="1691680" y="2434915"/>
            <a:ext cx="5760640" cy="273921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600" b="1" i="0" u="none" strike="noStrike" kern="1200" cap="none" spc="0" normalizeH="0" baseline="0" noProof="0" dirty="0">
                <a:ln>
                  <a:noFill/>
                </a:ln>
                <a:solidFill>
                  <a:prstClr val="black"/>
                </a:solidFill>
                <a:effectLst/>
                <a:uLnTx/>
                <a:uFillTx/>
                <a:latin typeface="Calibri"/>
                <a:ea typeface="+mn-ea"/>
                <a:cs typeface="+mn-cs"/>
              </a:rPr>
              <a:t>Execution of judgments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alibri"/>
                <a:ea typeface="+mn-ea"/>
                <a:cs typeface="+mn-cs"/>
              </a:rPr>
              <a:t>GENDERDOC-M</a:t>
            </a:r>
            <a:r>
              <a:rPr lang="en-GB" sz="2800" b="1" dirty="0">
                <a:solidFill>
                  <a:prstClr val="black"/>
                </a:solidFill>
                <a:latin typeface="Calibri"/>
              </a:rPr>
              <a:t> v. Moldova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alibri"/>
                <a:ea typeface="+mn-ea"/>
                <a:cs typeface="+mn-cs"/>
              </a:rPr>
              <a:t>(the 2005 Chisinau Pride case)</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800" b="1" i="0" u="none" strike="noStrike" kern="1200" cap="none" spc="0" normalizeH="0" baseline="0" noProof="0" dirty="0">
              <a:ln>
                <a:noFill/>
              </a:ln>
              <a:solidFill>
                <a:prstClr val="black"/>
              </a:solidFill>
              <a:effectLst/>
              <a:uLnTx/>
              <a:uFillTx/>
              <a:latin typeface="Calibri"/>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alibri"/>
                <a:ea typeface="+mn-ea"/>
                <a:cs typeface="+mn-cs"/>
              </a:rPr>
              <a:t>Based on Rule 9.2 submission by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2000" b="1" dirty="0">
                <a:solidFill>
                  <a:prstClr val="black"/>
                </a:solidFill>
                <a:latin typeface="Calibri"/>
              </a:rPr>
              <a:t>GENDERDOC-M</a:t>
            </a:r>
            <a:r>
              <a:rPr kumimoji="0" lang="en-GB" sz="2000" b="1" i="0" u="none" strike="noStrike" kern="1200" cap="none" spc="0" normalizeH="0" baseline="0" noProof="0" dirty="0">
                <a:ln>
                  <a:noFill/>
                </a:ln>
                <a:solidFill>
                  <a:prstClr val="black"/>
                </a:solidFill>
                <a:effectLst/>
                <a:uLnTx/>
                <a:uFillTx/>
                <a:latin typeface="Calibri"/>
                <a:ea typeface="+mn-ea"/>
                <a:cs typeface="+mn-cs"/>
              </a:rPr>
              <a:t> and ILGA-Europe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335E7-70D1-4AAA-BEB5-8B0040C252CB}"/>
              </a:ext>
            </a:extLst>
          </p:cNvPr>
          <p:cNvSpPr>
            <a:spLocks noGrp="1"/>
          </p:cNvSpPr>
          <p:nvPr>
            <p:ph type="title"/>
          </p:nvPr>
        </p:nvSpPr>
        <p:spPr/>
        <p:txBody>
          <a:bodyPr/>
          <a:lstStyle/>
          <a:p>
            <a:r>
              <a:rPr lang="en-GB" dirty="0"/>
              <a:t>Conclusion</a:t>
            </a:r>
          </a:p>
        </p:txBody>
      </p:sp>
      <p:sp>
        <p:nvSpPr>
          <p:cNvPr id="3" name="Content Placeholder 2">
            <a:extLst>
              <a:ext uri="{FF2B5EF4-FFF2-40B4-BE49-F238E27FC236}">
                <a16:creationId xmlns:a16="http://schemas.microsoft.com/office/drawing/2014/main" id="{2D61A2CE-6101-4274-8233-71D59E718A65}"/>
              </a:ext>
            </a:extLst>
          </p:cNvPr>
          <p:cNvSpPr>
            <a:spLocks noGrp="1"/>
          </p:cNvSpPr>
          <p:nvPr>
            <p:ph idx="1"/>
          </p:nvPr>
        </p:nvSpPr>
        <p:spPr>
          <a:xfrm>
            <a:off x="457200" y="1641021"/>
            <a:ext cx="8229600" cy="4525963"/>
          </a:xfrm>
        </p:spPr>
        <p:txBody>
          <a:bodyPr>
            <a:normAutofit fontScale="92500" lnSpcReduction="20000"/>
          </a:bodyPr>
          <a:lstStyle/>
          <a:p>
            <a:r>
              <a:rPr lang="en-GB" dirty="0"/>
              <a:t>The sustained pressure of Court + CM over the last seven years critical.</a:t>
            </a:r>
          </a:p>
          <a:p>
            <a:r>
              <a:rPr lang="en-GB" dirty="0"/>
              <a:t>Implementation of the judgment remains fragile.</a:t>
            </a:r>
          </a:p>
          <a:p>
            <a:r>
              <a:rPr lang="en-GB" dirty="0"/>
              <a:t>Implementation is anathema to the largest political force in the country.</a:t>
            </a:r>
          </a:p>
          <a:p>
            <a:r>
              <a:rPr lang="en-GB" dirty="0"/>
              <a:t>Execution process a lifeline to the LGBTI community in its struggle to achieve freedom of assembly. </a:t>
            </a:r>
          </a:p>
          <a:p>
            <a:r>
              <a:rPr lang="en-GB" dirty="0"/>
              <a:t>Premature closure of the case could prejudice 14 years of efforts. </a:t>
            </a:r>
          </a:p>
          <a:p>
            <a:pPr marL="0" indent="0">
              <a:buNone/>
            </a:pPr>
            <a:endParaRPr lang="en-GB" dirty="0"/>
          </a:p>
          <a:p>
            <a:pPr marL="0" indent="0">
              <a:buNone/>
            </a:pPr>
            <a:endParaRPr lang="en-GB" dirty="0"/>
          </a:p>
        </p:txBody>
      </p:sp>
    </p:spTree>
    <p:extLst>
      <p:ext uri="{BB962C8B-B14F-4D97-AF65-F5344CB8AC3E}">
        <p14:creationId xmlns:p14="http://schemas.microsoft.com/office/powerpoint/2010/main" val="1823791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BD169-2189-48D1-9B26-C34D934CF6D6}"/>
              </a:ext>
            </a:extLst>
          </p:cNvPr>
          <p:cNvSpPr>
            <a:spLocks noGrp="1"/>
          </p:cNvSpPr>
          <p:nvPr>
            <p:ph type="title"/>
          </p:nvPr>
        </p:nvSpPr>
        <p:spPr/>
        <p:txBody>
          <a:bodyPr/>
          <a:lstStyle/>
          <a:p>
            <a:r>
              <a:rPr lang="en-GB" dirty="0"/>
              <a:t>The case &amp; the judgment</a:t>
            </a:r>
          </a:p>
        </p:txBody>
      </p:sp>
      <p:sp>
        <p:nvSpPr>
          <p:cNvPr id="3" name="Content Placeholder 2">
            <a:extLst>
              <a:ext uri="{FF2B5EF4-FFF2-40B4-BE49-F238E27FC236}">
                <a16:creationId xmlns:a16="http://schemas.microsoft.com/office/drawing/2014/main" id="{B5F789B4-DFC3-4573-BD2F-446C70D04342}"/>
              </a:ext>
            </a:extLst>
          </p:cNvPr>
          <p:cNvSpPr>
            <a:spLocks noGrp="1"/>
          </p:cNvSpPr>
          <p:nvPr>
            <p:ph idx="1"/>
          </p:nvPr>
        </p:nvSpPr>
        <p:spPr/>
        <p:txBody>
          <a:bodyPr>
            <a:normAutofit lnSpcReduction="10000"/>
          </a:bodyPr>
          <a:lstStyle/>
          <a:p>
            <a:r>
              <a:rPr lang="en-GB" dirty="0"/>
              <a:t>The banning in 2005 of a demonstration in Chisinau in support of laws to protect sexual minorities from discrimination.</a:t>
            </a:r>
          </a:p>
          <a:p>
            <a:r>
              <a:rPr lang="en-GB" dirty="0"/>
              <a:t>ECtHR judgment (June 2012) </a:t>
            </a:r>
            <a:r>
              <a:rPr lang="en-GB" i="1" dirty="0"/>
              <a:t>inter alia</a:t>
            </a:r>
            <a:r>
              <a:rPr lang="en-GB" dirty="0"/>
              <a:t>:</a:t>
            </a:r>
          </a:p>
          <a:p>
            <a:pPr lvl="1"/>
            <a:r>
              <a:rPr lang="en-GB" dirty="0"/>
              <a:t>Article 11 violation admitted by Government;</a:t>
            </a:r>
          </a:p>
          <a:p>
            <a:pPr lvl="1"/>
            <a:r>
              <a:rPr lang="en-GB" dirty="0"/>
              <a:t>Article 14 + 11 </a:t>
            </a:r>
          </a:p>
          <a:p>
            <a:pPr lvl="2"/>
            <a:r>
              <a:rPr lang="en-GB" dirty="0"/>
              <a:t>difference in treatment v. other NGOs; </a:t>
            </a:r>
          </a:p>
          <a:p>
            <a:pPr lvl="2"/>
            <a:r>
              <a:rPr lang="en-GB" dirty="0"/>
              <a:t>express disapproval of authorities for demonstrations “promoting homosexuality”, based in part on “the opposition of many Moldovan citizens”.</a:t>
            </a:r>
          </a:p>
          <a:p>
            <a:pPr marL="0" indent="0">
              <a:buNone/>
            </a:pPr>
            <a:endParaRPr lang="en-GB" dirty="0"/>
          </a:p>
          <a:p>
            <a:endParaRPr lang="en-GB" dirty="0"/>
          </a:p>
          <a:p>
            <a:endParaRPr lang="en-GB" dirty="0"/>
          </a:p>
          <a:p>
            <a:endParaRPr lang="en-GB" dirty="0"/>
          </a:p>
        </p:txBody>
      </p:sp>
    </p:spTree>
    <p:extLst>
      <p:ext uri="{BB962C8B-B14F-4D97-AF65-F5344CB8AC3E}">
        <p14:creationId xmlns:p14="http://schemas.microsoft.com/office/powerpoint/2010/main" val="2832889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EBA7-1D4A-4E7F-8B82-8692D2D4A70A}"/>
              </a:ext>
            </a:extLst>
          </p:cNvPr>
          <p:cNvSpPr>
            <a:spLocks noGrp="1"/>
          </p:cNvSpPr>
          <p:nvPr>
            <p:ph type="title"/>
          </p:nvPr>
        </p:nvSpPr>
        <p:spPr/>
        <p:txBody>
          <a:bodyPr/>
          <a:lstStyle/>
          <a:p>
            <a:r>
              <a:rPr lang="en-GB" dirty="0"/>
              <a:t>A 14-year struggle</a:t>
            </a:r>
          </a:p>
        </p:txBody>
      </p:sp>
      <p:sp>
        <p:nvSpPr>
          <p:cNvPr id="3" name="Content Placeholder 2">
            <a:extLst>
              <a:ext uri="{FF2B5EF4-FFF2-40B4-BE49-F238E27FC236}">
                <a16:creationId xmlns:a16="http://schemas.microsoft.com/office/drawing/2014/main" id="{CF6877C1-BB4B-4B53-9EF9-5C70631BEAF7}"/>
              </a:ext>
            </a:extLst>
          </p:cNvPr>
          <p:cNvSpPr>
            <a:spLocks noGrp="1"/>
          </p:cNvSpPr>
          <p:nvPr>
            <p:ph idx="1"/>
          </p:nvPr>
        </p:nvSpPr>
        <p:spPr/>
        <p:txBody>
          <a:bodyPr>
            <a:normAutofit fontScale="77500" lnSpcReduction="20000"/>
          </a:bodyPr>
          <a:lstStyle/>
          <a:p>
            <a:r>
              <a:rPr lang="en-GB" b="1" dirty="0"/>
              <a:t>Phase 1 – Before the ECtHR judgment</a:t>
            </a:r>
          </a:p>
          <a:p>
            <a:pPr lvl="1"/>
            <a:r>
              <a:rPr lang="en-GB" dirty="0"/>
              <a:t>2005 – 2012: numerous attempts to hold freedom of assembly events – all failed (bans, the threat of mob violence, relocation).</a:t>
            </a:r>
          </a:p>
          <a:p>
            <a:r>
              <a:rPr lang="en-GB" sz="3400" b="1" dirty="0"/>
              <a:t>Phase 2 – Resistance to change gradually weakens</a:t>
            </a:r>
          </a:p>
          <a:p>
            <a:pPr lvl="1"/>
            <a:r>
              <a:rPr lang="en-GB" dirty="0"/>
              <a:t>2013: march held in defiance of ban, terminated after 20 minutes.</a:t>
            </a:r>
          </a:p>
          <a:p>
            <a:pPr lvl="1"/>
            <a:r>
              <a:rPr lang="en-GB" dirty="0"/>
              <a:t>2014/15: marches took place, but with inadequate police action against counter-demonstrators; unhelpful police behaviour.</a:t>
            </a:r>
          </a:p>
          <a:p>
            <a:pPr lvl="1"/>
            <a:r>
              <a:rPr lang="en-GB" dirty="0"/>
              <a:t>2016/2017: marches terminated early in face of 100 – 200 counter-demonstrators acting </a:t>
            </a:r>
            <a:r>
              <a:rPr lang="en-GB" dirty="0" err="1"/>
              <a:t>illegaly</a:t>
            </a:r>
            <a:r>
              <a:rPr lang="en-GB" dirty="0"/>
              <a:t>.</a:t>
            </a:r>
          </a:p>
          <a:p>
            <a:r>
              <a:rPr lang="en-GB" b="1" dirty="0"/>
              <a:t>Phase 3 – Freedom of assembly – but fragile</a:t>
            </a:r>
          </a:p>
          <a:p>
            <a:pPr lvl="1"/>
            <a:r>
              <a:rPr lang="en-GB" dirty="0"/>
              <a:t> 2018/19: marches go ahead unopposed by the authorities, properly protected, with counter-demonstrators contained by police, and completed as originally planned.</a:t>
            </a:r>
          </a:p>
          <a:p>
            <a:pPr lvl="1"/>
            <a:endParaRPr lang="en-GB" dirty="0"/>
          </a:p>
          <a:p>
            <a:pPr lvl="1"/>
            <a:endParaRPr lang="en-GB" dirty="0"/>
          </a:p>
        </p:txBody>
      </p:sp>
    </p:spTree>
    <p:extLst>
      <p:ext uri="{BB962C8B-B14F-4D97-AF65-F5344CB8AC3E}">
        <p14:creationId xmlns:p14="http://schemas.microsoft.com/office/powerpoint/2010/main" val="3135819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04E61-1970-48DF-A5C4-3BCF20E62140}"/>
              </a:ext>
            </a:extLst>
          </p:cNvPr>
          <p:cNvSpPr>
            <a:spLocks noGrp="1"/>
          </p:cNvSpPr>
          <p:nvPr>
            <p:ph type="title"/>
          </p:nvPr>
        </p:nvSpPr>
        <p:spPr/>
        <p:txBody>
          <a:bodyPr>
            <a:normAutofit fontScale="90000"/>
          </a:bodyPr>
          <a:lstStyle/>
          <a:p>
            <a:r>
              <a:rPr lang="en-GB" dirty="0"/>
              <a:t>The position of the Moldovan authorities</a:t>
            </a:r>
          </a:p>
        </p:txBody>
      </p:sp>
      <p:sp>
        <p:nvSpPr>
          <p:cNvPr id="3" name="Content Placeholder 2">
            <a:extLst>
              <a:ext uri="{FF2B5EF4-FFF2-40B4-BE49-F238E27FC236}">
                <a16:creationId xmlns:a16="http://schemas.microsoft.com/office/drawing/2014/main" id="{8BDCD76C-DAEA-4D91-82AB-33A627F7D26B}"/>
              </a:ext>
            </a:extLst>
          </p:cNvPr>
          <p:cNvSpPr>
            <a:spLocks noGrp="1"/>
          </p:cNvSpPr>
          <p:nvPr>
            <p:ph idx="1"/>
          </p:nvPr>
        </p:nvSpPr>
        <p:spPr/>
        <p:txBody>
          <a:bodyPr>
            <a:normAutofit fontScale="92500" lnSpcReduction="20000"/>
          </a:bodyPr>
          <a:lstStyle/>
          <a:p>
            <a:r>
              <a:rPr lang="en-GB" dirty="0"/>
              <a:t>Call  for closure of supervision based on:</a:t>
            </a:r>
          </a:p>
          <a:p>
            <a:pPr lvl="1"/>
            <a:r>
              <a:rPr lang="en-GB" dirty="0"/>
              <a:t>Individual measures: success of recent marches</a:t>
            </a:r>
          </a:p>
          <a:p>
            <a:pPr lvl="1"/>
            <a:r>
              <a:rPr lang="en-GB" dirty="0"/>
              <a:t>General measures: </a:t>
            </a:r>
          </a:p>
          <a:p>
            <a:pPr lvl="2"/>
            <a:r>
              <a:rPr lang="en-GB" dirty="0"/>
              <a:t>Effectiveness of the judicial remedy</a:t>
            </a:r>
          </a:p>
          <a:p>
            <a:pPr lvl="2"/>
            <a:r>
              <a:rPr lang="en-GB" dirty="0"/>
              <a:t>Implementation of the anti-discrimination law</a:t>
            </a:r>
          </a:p>
          <a:p>
            <a:pPr lvl="2"/>
            <a:r>
              <a:rPr lang="en-GB" dirty="0"/>
              <a:t>Capacity building and awareness raising</a:t>
            </a:r>
          </a:p>
          <a:p>
            <a:r>
              <a:rPr lang="en-GB" dirty="0"/>
              <a:t>BUT continuing hostility to LGBTI community demonstrates general measures have a long way to go </a:t>
            </a:r>
          </a:p>
          <a:p>
            <a:r>
              <a:rPr lang="en-GB" dirty="0"/>
              <a:t>2017: 92% agree that “homosexuality should not be accepted”</a:t>
            </a:r>
          </a:p>
          <a:p>
            <a:endParaRPr lang="en-GB" dirty="0"/>
          </a:p>
          <a:p>
            <a:endParaRPr lang="en-GB" dirty="0"/>
          </a:p>
        </p:txBody>
      </p:sp>
    </p:spTree>
    <p:extLst>
      <p:ext uri="{BB962C8B-B14F-4D97-AF65-F5344CB8AC3E}">
        <p14:creationId xmlns:p14="http://schemas.microsoft.com/office/powerpoint/2010/main" val="264721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32AAF-1D69-46A7-88B2-5B6BC0067280}"/>
              </a:ext>
            </a:extLst>
          </p:cNvPr>
          <p:cNvSpPr>
            <a:spLocks noGrp="1"/>
          </p:cNvSpPr>
          <p:nvPr>
            <p:ph type="title"/>
          </p:nvPr>
        </p:nvSpPr>
        <p:spPr>
          <a:xfrm>
            <a:off x="457200" y="243902"/>
            <a:ext cx="8229600" cy="1143000"/>
          </a:xfrm>
        </p:spPr>
        <p:txBody>
          <a:bodyPr/>
          <a:lstStyle/>
          <a:p>
            <a:r>
              <a:rPr lang="en-GB" dirty="0"/>
              <a:t>Uncertain political situation</a:t>
            </a:r>
          </a:p>
        </p:txBody>
      </p:sp>
      <p:sp>
        <p:nvSpPr>
          <p:cNvPr id="3" name="Content Placeholder 2">
            <a:extLst>
              <a:ext uri="{FF2B5EF4-FFF2-40B4-BE49-F238E27FC236}">
                <a16:creationId xmlns:a16="http://schemas.microsoft.com/office/drawing/2014/main" id="{41AD19DD-024D-4369-AA47-80CA67AE713E}"/>
              </a:ext>
            </a:extLst>
          </p:cNvPr>
          <p:cNvSpPr>
            <a:spLocks noGrp="1"/>
          </p:cNvSpPr>
          <p:nvPr>
            <p:ph idx="1"/>
          </p:nvPr>
        </p:nvSpPr>
        <p:spPr/>
        <p:txBody>
          <a:bodyPr>
            <a:normAutofit/>
          </a:bodyPr>
          <a:lstStyle/>
          <a:p>
            <a:r>
              <a:rPr lang="en-GB" dirty="0"/>
              <a:t>Since June, government consists of  coalition partners that have very different political perspectives:</a:t>
            </a:r>
          </a:p>
          <a:p>
            <a:pPr lvl="1"/>
            <a:r>
              <a:rPr lang="en-GB" dirty="0"/>
              <a:t>ACUM electoral alliance,  Prime Minister </a:t>
            </a:r>
            <a:r>
              <a:rPr lang="en-GB" dirty="0" err="1"/>
              <a:t>Sandu</a:t>
            </a:r>
            <a:endParaRPr lang="en-GB" dirty="0"/>
          </a:p>
          <a:p>
            <a:pPr lvl="1"/>
            <a:r>
              <a:rPr lang="en-GB" dirty="0"/>
              <a:t>Party of Socialists of the Republic of Moldova (PSRM).</a:t>
            </a:r>
          </a:p>
          <a:p>
            <a:pPr marL="457200" lvl="1" indent="0">
              <a:buNone/>
            </a:pPr>
            <a:r>
              <a:rPr lang="en-GB" dirty="0"/>
              <a:t>PM </a:t>
            </a:r>
            <a:r>
              <a:rPr lang="en-GB" dirty="0" err="1"/>
              <a:t>Sandu</a:t>
            </a:r>
            <a:r>
              <a:rPr lang="en-GB" dirty="0"/>
              <a:t>: “the duration of this coalition is uncertain”; a temporary compromise to restore independent institutions and the rule of law.</a:t>
            </a:r>
          </a:p>
          <a:p>
            <a:pPr marL="457200" lvl="1" indent="0">
              <a:buNone/>
            </a:pPr>
            <a:endParaRPr lang="en-GB" dirty="0"/>
          </a:p>
          <a:p>
            <a:pPr marL="457200" lvl="1" indent="0">
              <a:buNone/>
            </a:pPr>
            <a:endParaRPr lang="en-GB" dirty="0"/>
          </a:p>
        </p:txBody>
      </p:sp>
    </p:spTree>
    <p:extLst>
      <p:ext uri="{BB962C8B-B14F-4D97-AF65-F5344CB8AC3E}">
        <p14:creationId xmlns:p14="http://schemas.microsoft.com/office/powerpoint/2010/main" val="329119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497B8-757B-48DF-9D95-5D673E5E48E2}"/>
              </a:ext>
            </a:extLst>
          </p:cNvPr>
          <p:cNvSpPr>
            <a:spLocks noGrp="1"/>
          </p:cNvSpPr>
          <p:nvPr>
            <p:ph type="title"/>
          </p:nvPr>
        </p:nvSpPr>
        <p:spPr/>
        <p:txBody>
          <a:bodyPr>
            <a:normAutofit fontScale="90000"/>
          </a:bodyPr>
          <a:lstStyle/>
          <a:p>
            <a:r>
              <a:rPr lang="en-GB" dirty="0"/>
              <a:t>The Party of Socialists of the Republic of Moldova</a:t>
            </a:r>
          </a:p>
        </p:txBody>
      </p:sp>
      <p:sp>
        <p:nvSpPr>
          <p:cNvPr id="3" name="Content Placeholder 2">
            <a:extLst>
              <a:ext uri="{FF2B5EF4-FFF2-40B4-BE49-F238E27FC236}">
                <a16:creationId xmlns:a16="http://schemas.microsoft.com/office/drawing/2014/main" id="{F0ACF828-B9AF-457C-BFE1-F59BB2811D5D}"/>
              </a:ext>
            </a:extLst>
          </p:cNvPr>
          <p:cNvSpPr>
            <a:spLocks noGrp="1"/>
          </p:cNvSpPr>
          <p:nvPr>
            <p:ph idx="1"/>
          </p:nvPr>
        </p:nvSpPr>
        <p:spPr/>
        <p:txBody>
          <a:bodyPr>
            <a:normAutofit/>
          </a:bodyPr>
          <a:lstStyle/>
          <a:p>
            <a:r>
              <a:rPr lang="en-GB" dirty="0"/>
              <a:t>Leadership</a:t>
            </a:r>
          </a:p>
          <a:p>
            <a:pPr lvl="1"/>
            <a:r>
              <a:rPr lang="en-GB" dirty="0"/>
              <a:t>Current leader, Ms </a:t>
            </a:r>
            <a:r>
              <a:rPr lang="en-US" dirty="0" err="1">
                <a:latin typeface="Calibri" panose="020F0502020204030204" pitchFamily="34" charset="0"/>
                <a:ea typeface="Calibri" panose="020F0502020204030204" pitchFamily="34" charset="0"/>
                <a:cs typeface="Times New Roman" panose="02020603050405020304" pitchFamily="18" charset="0"/>
              </a:rPr>
              <a:t>Zinaida</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err="1">
                <a:latin typeface="Calibri" panose="020F0502020204030204" pitchFamily="34" charset="0"/>
                <a:ea typeface="Calibri" panose="020F0502020204030204" pitchFamily="34" charset="0"/>
                <a:cs typeface="Times New Roman" panose="02020603050405020304" pitchFamily="18" charset="0"/>
              </a:rPr>
              <a:t>Greceanîi</a:t>
            </a:r>
            <a:r>
              <a:rPr lang="en-US" dirty="0">
                <a:latin typeface="Calibri" panose="020F0502020204030204" pitchFamily="34" charset="0"/>
                <a:ea typeface="Calibri" panose="020F0502020204030204" pitchFamily="34" charset="0"/>
                <a:cs typeface="Times New Roman" panose="02020603050405020304" pitchFamily="18" charset="0"/>
              </a:rPr>
              <a:t>, is President of the Moldovan Parliament.</a:t>
            </a:r>
          </a:p>
          <a:p>
            <a:pPr lvl="1"/>
            <a:r>
              <a:rPr lang="en-US" dirty="0">
                <a:latin typeface="Calibri" panose="020F0502020204030204" pitchFamily="34" charset="0"/>
                <a:cs typeface="Times New Roman" panose="02020603050405020304" pitchFamily="18" charset="0"/>
              </a:rPr>
              <a:t>President Igor </a:t>
            </a:r>
            <a:r>
              <a:rPr lang="en-US" dirty="0" err="1">
                <a:latin typeface="Calibri" panose="020F0502020204030204" pitchFamily="34" charset="0"/>
                <a:cs typeface="Times New Roman" panose="02020603050405020304" pitchFamily="18" charset="0"/>
              </a:rPr>
              <a:t>Dodon</a:t>
            </a:r>
            <a:r>
              <a:rPr lang="en-US" dirty="0">
                <a:latin typeface="Calibri" panose="020F0502020204030204" pitchFamily="34" charset="0"/>
                <a:cs typeface="Times New Roman" panose="02020603050405020304" pitchFamily="18" charset="0"/>
              </a:rPr>
              <a:t> is a member and former leader.</a:t>
            </a:r>
          </a:p>
          <a:p>
            <a:r>
              <a:rPr lang="en-US" dirty="0">
                <a:latin typeface="Calibri" panose="020F0502020204030204" pitchFamily="34" charset="0"/>
                <a:cs typeface="Times New Roman" panose="02020603050405020304" pitchFamily="18" charset="0"/>
              </a:rPr>
              <a:t>Largest party in the Moldovan Parliament </a:t>
            </a:r>
          </a:p>
          <a:p>
            <a:pPr lvl="1"/>
            <a:r>
              <a:rPr lang="en-US" dirty="0">
                <a:latin typeface="Calibri" panose="020F0502020204030204" pitchFamily="34" charset="0"/>
                <a:cs typeface="Times New Roman" panose="02020603050405020304" pitchFamily="18" charset="0"/>
              </a:rPr>
              <a:t>35 seats compared to 26 held by ACUM</a:t>
            </a:r>
          </a:p>
          <a:p>
            <a:pPr lvl="1"/>
            <a:r>
              <a:rPr lang="en-GB" dirty="0"/>
              <a:t>31 July opinion poll – PSRM = 42% (would give estimated 48 ex 101 MPs)</a:t>
            </a:r>
          </a:p>
        </p:txBody>
      </p:sp>
    </p:spTree>
    <p:extLst>
      <p:ext uri="{BB962C8B-B14F-4D97-AF65-F5344CB8AC3E}">
        <p14:creationId xmlns:p14="http://schemas.microsoft.com/office/powerpoint/2010/main" val="265405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3695BE-A146-4B3F-BAB7-97F2965A98F4}"/>
              </a:ext>
            </a:extLst>
          </p:cNvPr>
          <p:cNvSpPr>
            <a:spLocks noGrp="1"/>
          </p:cNvSpPr>
          <p:nvPr>
            <p:ph type="title"/>
          </p:nvPr>
        </p:nvSpPr>
        <p:spPr/>
        <p:txBody>
          <a:bodyPr>
            <a:noAutofit/>
          </a:bodyPr>
          <a:lstStyle/>
          <a:p>
            <a:r>
              <a:rPr lang="en-GB" sz="3200" dirty="0"/>
              <a:t>Individual measures </a:t>
            </a:r>
            <a:br>
              <a:rPr lang="en-GB" sz="3200" dirty="0"/>
            </a:br>
            <a:r>
              <a:rPr lang="en-GB" sz="3200" dirty="0"/>
              <a:t>Views of PSRM leadership on freedom of assembly</a:t>
            </a:r>
          </a:p>
        </p:txBody>
      </p:sp>
      <p:sp>
        <p:nvSpPr>
          <p:cNvPr id="3" name="Content Placeholder 2">
            <a:extLst>
              <a:ext uri="{FF2B5EF4-FFF2-40B4-BE49-F238E27FC236}">
                <a16:creationId xmlns:a16="http://schemas.microsoft.com/office/drawing/2014/main" id="{B6B08930-0881-4EEE-8945-EE2CBF843316}"/>
              </a:ext>
            </a:extLst>
          </p:cNvPr>
          <p:cNvSpPr>
            <a:spLocks noGrp="1"/>
          </p:cNvSpPr>
          <p:nvPr>
            <p:ph idx="1"/>
          </p:nvPr>
        </p:nvSpPr>
        <p:spPr/>
        <p:txBody>
          <a:bodyPr>
            <a:normAutofit fontScale="85000" lnSpcReduction="20000"/>
          </a:bodyPr>
          <a:lstStyle/>
          <a:p>
            <a:r>
              <a:rPr lang="en-GB" dirty="0"/>
              <a:t>President </a:t>
            </a:r>
            <a:r>
              <a:rPr lang="en-GB" dirty="0" err="1"/>
              <a:t>Dodon</a:t>
            </a:r>
            <a:r>
              <a:rPr lang="en-GB" dirty="0"/>
              <a:t>:</a:t>
            </a:r>
          </a:p>
          <a:p>
            <a:pPr lvl="1"/>
            <a:r>
              <a:rPr lang="en-GB" dirty="0"/>
              <a:t>In voicing disapproval, questioned whether the 2018 march not “a provocation to violent actions”.</a:t>
            </a:r>
          </a:p>
          <a:p>
            <a:pPr lvl="1"/>
            <a:r>
              <a:rPr lang="en-GB" dirty="0"/>
              <a:t>“The organisation of sexual minority festivals [….] that contribute to the dissemination of immoral principles must be strongly condemned, perhaps even outlawed” (2018).</a:t>
            </a:r>
          </a:p>
          <a:p>
            <a:r>
              <a:rPr lang="en-GB" dirty="0"/>
              <a:t>Ms </a:t>
            </a:r>
            <a:r>
              <a:rPr lang="en-US" dirty="0" err="1">
                <a:latin typeface="Calibri" panose="020F0502020204030204" pitchFamily="34" charset="0"/>
                <a:ea typeface="Calibri" panose="020F0502020204030204" pitchFamily="34" charset="0"/>
                <a:cs typeface="Times New Roman" panose="02020603050405020304" pitchFamily="18" charset="0"/>
              </a:rPr>
              <a:t>Greceanîi</a:t>
            </a:r>
            <a:r>
              <a:rPr lang="en-US" dirty="0">
                <a:latin typeface="Calibri" panose="020F0502020204030204" pitchFamily="34" charset="0"/>
                <a:ea typeface="Calibri" panose="020F0502020204030204" pitchFamily="34" charset="0"/>
                <a:cs typeface="Times New Roman" panose="02020603050405020304" pitchFamily="18" charset="0"/>
              </a:rPr>
              <a:t>: </a:t>
            </a:r>
          </a:p>
          <a:p>
            <a:pPr lvl="1"/>
            <a:r>
              <a:rPr lang="en-US" dirty="0">
                <a:latin typeface="Calibri" panose="020F0502020204030204" pitchFamily="34" charset="0"/>
                <a:ea typeface="Calibri" panose="020F0502020204030204" pitchFamily="34" charset="0"/>
                <a:cs typeface="Times New Roman" panose="02020603050405020304" pitchFamily="18" charset="0"/>
              </a:rPr>
              <a:t>“We are categorically against gay parades. Something like this should not happen in Chisinau” (2015)</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dirty="0">
                <a:latin typeface="Calibri" panose="020F0502020204030204" pitchFamily="34" charset="0"/>
                <a:ea typeface="Calibri" panose="020F0502020204030204" pitchFamily="34" charset="0"/>
                <a:cs typeface="Times New Roman" panose="02020603050405020304" pitchFamily="18" charset="0"/>
              </a:rPr>
              <a:t>Ion </a:t>
            </a:r>
            <a:r>
              <a:rPr lang="en-GB" dirty="0" err="1">
                <a:latin typeface="Calibri" panose="020F0502020204030204" pitchFamily="34" charset="0"/>
                <a:ea typeface="Calibri" panose="020F0502020204030204" pitchFamily="34" charset="0"/>
                <a:cs typeface="Times New Roman" panose="02020603050405020304" pitchFamily="18" charset="0"/>
              </a:rPr>
              <a:t>Ceban</a:t>
            </a:r>
            <a:r>
              <a:rPr lang="en-GB" dirty="0">
                <a:latin typeface="Calibri" panose="020F0502020204030204" pitchFamily="34" charset="0"/>
                <a:ea typeface="Calibri" panose="020F0502020204030204" pitchFamily="34" charset="0"/>
                <a:cs typeface="Times New Roman" panose="02020603050405020304" pitchFamily="18" charset="0"/>
              </a:rPr>
              <a:t> (V.P. of Moldovan parliament): </a:t>
            </a:r>
          </a:p>
          <a:p>
            <a:pPr lvl="1"/>
            <a:r>
              <a:rPr lang="en-GB" dirty="0">
                <a:latin typeface="Calibri" panose="020F0502020204030204" pitchFamily="34" charset="0"/>
                <a:ea typeface="Calibri" panose="020F0502020204030204" pitchFamily="34" charset="0"/>
                <a:cs typeface="Times New Roman" panose="02020603050405020304" pitchFamily="18" charset="0"/>
              </a:rPr>
              <a:t>“Propaganda.. should not be and is not acceptable…. I will not allow them to conduct marches of LGBT community” (2018 Chisinau mayoral elections)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70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8C3FA-2413-477B-A934-66E74F1A3F7E}"/>
              </a:ext>
            </a:extLst>
          </p:cNvPr>
          <p:cNvSpPr>
            <a:spLocks noGrp="1"/>
          </p:cNvSpPr>
          <p:nvPr>
            <p:ph type="title"/>
          </p:nvPr>
        </p:nvSpPr>
        <p:spPr/>
        <p:txBody>
          <a:bodyPr>
            <a:normAutofit fontScale="90000"/>
          </a:bodyPr>
          <a:lstStyle/>
          <a:p>
            <a:r>
              <a:rPr lang="en-GB" dirty="0"/>
              <a:t>General measures – Implementation of anti-discrimination law</a:t>
            </a:r>
          </a:p>
        </p:txBody>
      </p:sp>
      <p:sp>
        <p:nvSpPr>
          <p:cNvPr id="3" name="Content Placeholder 2">
            <a:extLst>
              <a:ext uri="{FF2B5EF4-FFF2-40B4-BE49-F238E27FC236}">
                <a16:creationId xmlns:a16="http://schemas.microsoft.com/office/drawing/2014/main" id="{32E7101B-71E1-4A54-93DB-60FB6D62F5AD}"/>
              </a:ext>
            </a:extLst>
          </p:cNvPr>
          <p:cNvSpPr>
            <a:spLocks noGrp="1"/>
          </p:cNvSpPr>
          <p:nvPr>
            <p:ph idx="1"/>
          </p:nvPr>
        </p:nvSpPr>
        <p:spPr/>
        <p:txBody>
          <a:bodyPr>
            <a:normAutofit fontScale="92500" lnSpcReduction="20000"/>
          </a:bodyPr>
          <a:lstStyle/>
          <a:p>
            <a:r>
              <a:rPr lang="en-GB" dirty="0"/>
              <a:t>Prohibits sexual orientation discrimination in the field of employment.</a:t>
            </a:r>
          </a:p>
          <a:p>
            <a:r>
              <a:rPr lang="en-GB" dirty="0"/>
              <a:t>In 4/2016 PSRM tabled a bill to repeal the law.</a:t>
            </a:r>
          </a:p>
          <a:p>
            <a:pPr lvl="1"/>
            <a:r>
              <a:rPr lang="en-GB" dirty="0"/>
              <a:t>The lead signatories were President </a:t>
            </a:r>
            <a:r>
              <a:rPr lang="en-GB" dirty="0" err="1"/>
              <a:t>Dodon</a:t>
            </a:r>
            <a:r>
              <a:rPr lang="en-GB" dirty="0"/>
              <a:t> &amp; Ms </a:t>
            </a:r>
            <a:r>
              <a:rPr lang="en-US" dirty="0" err="1"/>
              <a:t>Greceanîi</a:t>
            </a:r>
            <a:r>
              <a:rPr lang="en-US" dirty="0"/>
              <a:t>.  </a:t>
            </a:r>
          </a:p>
          <a:p>
            <a:r>
              <a:rPr lang="en-US" dirty="0"/>
              <a:t>2/2019 general election manifesto: </a:t>
            </a:r>
          </a:p>
          <a:p>
            <a:pPr lvl="1"/>
            <a:r>
              <a:rPr lang="en-US" dirty="0"/>
              <a:t>“We will not allow the imposition of new foreign values that destroy our traditional morals. We will not allow the spread of anti-family ideology. </a:t>
            </a:r>
            <a:r>
              <a:rPr lang="en-US" dirty="0">
                <a:solidFill>
                  <a:srgbClr val="FF0000"/>
                </a:solidFill>
              </a:rPr>
              <a:t>The “Equal Opportunities Act” will exclude the mention of sexual minorities.”</a:t>
            </a:r>
          </a:p>
          <a:p>
            <a:endParaRPr lang="en-GB" dirty="0"/>
          </a:p>
        </p:txBody>
      </p:sp>
    </p:spTree>
    <p:extLst>
      <p:ext uri="{BB962C8B-B14F-4D97-AF65-F5344CB8AC3E}">
        <p14:creationId xmlns:p14="http://schemas.microsoft.com/office/powerpoint/2010/main" val="3487379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8186-67BA-45F5-B49D-49AAE5B04354}"/>
              </a:ext>
            </a:extLst>
          </p:cNvPr>
          <p:cNvSpPr>
            <a:spLocks noGrp="1"/>
          </p:cNvSpPr>
          <p:nvPr>
            <p:ph type="title"/>
          </p:nvPr>
        </p:nvSpPr>
        <p:spPr/>
        <p:txBody>
          <a:bodyPr>
            <a:normAutofit/>
          </a:bodyPr>
          <a:lstStyle/>
          <a:p>
            <a:r>
              <a:rPr lang="en-GB" dirty="0"/>
              <a:t>Hostile Legislative Initiatives</a:t>
            </a:r>
          </a:p>
        </p:txBody>
      </p:sp>
      <p:sp>
        <p:nvSpPr>
          <p:cNvPr id="3" name="Content Placeholder 2">
            <a:extLst>
              <a:ext uri="{FF2B5EF4-FFF2-40B4-BE49-F238E27FC236}">
                <a16:creationId xmlns:a16="http://schemas.microsoft.com/office/drawing/2014/main" id="{D83C98BA-18DF-419D-9ECC-22C9079F3022}"/>
              </a:ext>
            </a:extLst>
          </p:cNvPr>
          <p:cNvSpPr>
            <a:spLocks noGrp="1"/>
          </p:cNvSpPr>
          <p:nvPr>
            <p:ph idx="1"/>
          </p:nvPr>
        </p:nvSpPr>
        <p:spPr>
          <a:xfrm>
            <a:off x="457200" y="1641022"/>
            <a:ext cx="8229600" cy="4525963"/>
          </a:xfrm>
        </p:spPr>
        <p:txBody>
          <a:bodyPr>
            <a:normAutofit fontScale="85000" lnSpcReduction="10000"/>
          </a:bodyPr>
          <a:lstStyle/>
          <a:p>
            <a:pPr marL="0" indent="0">
              <a:buNone/>
            </a:pPr>
            <a:r>
              <a:rPr lang="en-GB" dirty="0"/>
              <a:t>The CM has expressed serious concern at two legislative initiatives:</a:t>
            </a:r>
          </a:p>
          <a:p>
            <a:pPr lvl="1"/>
            <a:r>
              <a:rPr lang="en-GB" dirty="0"/>
              <a:t>Introduction of liability for “propaganda of homosexual relations” among minors;</a:t>
            </a:r>
          </a:p>
          <a:p>
            <a:pPr lvl="1"/>
            <a:r>
              <a:rPr lang="en-GB" dirty="0"/>
              <a:t>Amendment of Law on Protection of Children by defining homosexuality as a “sexual perversion” and forbidding distribution of related information on radio and television.</a:t>
            </a:r>
          </a:p>
          <a:p>
            <a:pPr marL="57150" indent="0">
              <a:buNone/>
            </a:pPr>
            <a:r>
              <a:rPr lang="en-GB" dirty="0"/>
              <a:t>Both put forward by PSRM MPs; </a:t>
            </a:r>
          </a:p>
          <a:p>
            <a:pPr marL="457200" lvl="1" indent="0">
              <a:buNone/>
            </a:pPr>
            <a:r>
              <a:rPr lang="en-GB" dirty="0"/>
              <a:t>the former supported by the newly elected constitutional court president, Vladimir </a:t>
            </a:r>
            <a:r>
              <a:rPr lang="en-GB" dirty="0" err="1"/>
              <a:t>Turcan</a:t>
            </a:r>
            <a:r>
              <a:rPr lang="en-GB" dirty="0"/>
              <a:t>. </a:t>
            </a:r>
          </a:p>
          <a:p>
            <a:pPr marL="457200" lvl="1" indent="0">
              <a:buNone/>
            </a:pPr>
            <a:r>
              <a:rPr lang="en-GB" dirty="0"/>
              <a:t>the latter acknowledged by Ms </a:t>
            </a:r>
            <a:r>
              <a:rPr lang="en-US" dirty="0" err="1"/>
              <a:t>Greceanîi</a:t>
            </a:r>
            <a:r>
              <a:rPr lang="en-US" dirty="0"/>
              <a:t> as a party initiative.</a:t>
            </a:r>
            <a:endParaRPr lang="en-GB" dirty="0"/>
          </a:p>
        </p:txBody>
      </p:sp>
    </p:spTree>
    <p:extLst>
      <p:ext uri="{BB962C8B-B14F-4D97-AF65-F5344CB8AC3E}">
        <p14:creationId xmlns:p14="http://schemas.microsoft.com/office/powerpoint/2010/main" val="173613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9A11E3E3A4354FA938446845BBF733" ma:contentTypeVersion="10" ma:contentTypeDescription="Create a new document." ma:contentTypeScope="" ma:versionID="9b0cae9257edd7e2ac7a66581e38603e">
  <xsd:schema xmlns:xsd="http://www.w3.org/2001/XMLSchema" xmlns:xs="http://www.w3.org/2001/XMLSchema" xmlns:p="http://schemas.microsoft.com/office/2006/metadata/properties" xmlns:ns2="60c11fa4-ff9b-492c-bc5b-65b6c8eeded4" xmlns:ns3="d8159c9e-9fad-49a3-a5ae-2b6725e7a0d2" targetNamespace="http://schemas.microsoft.com/office/2006/metadata/properties" ma:root="true" ma:fieldsID="4c3e56b8b0805bc7c5b832b03e1121ba" ns2:_="" ns3:_="">
    <xsd:import namespace="60c11fa4-ff9b-492c-bc5b-65b6c8eeded4"/>
    <xsd:import namespace="d8159c9e-9fad-49a3-a5ae-2b6725e7a0d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c11fa4-ff9b-492c-bc5b-65b6c8eeded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159c9e-9fad-49a3-a5ae-2b6725e7a0d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C945794-8713-4C0C-89B1-1BCDC5F3341B}"/>
</file>

<file path=customXml/itemProps2.xml><?xml version="1.0" encoding="utf-8"?>
<ds:datastoreItem xmlns:ds="http://schemas.openxmlformats.org/officeDocument/2006/customXml" ds:itemID="{12A9B2F4-FC19-431F-B36C-E7E04F6287B7}">
  <ds:schemaRefs>
    <ds:schemaRef ds:uri="http://schemas.microsoft.com/sharepoint/v3/contenttype/forms"/>
  </ds:schemaRefs>
</ds:datastoreItem>
</file>

<file path=customXml/itemProps3.xml><?xml version="1.0" encoding="utf-8"?>
<ds:datastoreItem xmlns:ds="http://schemas.openxmlformats.org/officeDocument/2006/customXml" ds:itemID="{62903794-F552-4F1C-8104-323741216D4F}">
  <ds:schemaRefs>
    <ds:schemaRef ds:uri="http://schemas.microsoft.com/office/infopath/2007/PartnerControls"/>
    <ds:schemaRef ds:uri="http://schemas.microsoft.com/office/2006/documentManagement/types"/>
    <ds:schemaRef ds:uri="http://schemas.microsoft.com/office/2006/metadata/properties"/>
    <ds:schemaRef ds:uri="http://purl.org/dc/terms/"/>
    <ds:schemaRef ds:uri="60c11fa4-ff9b-492c-bc5b-65b6c8eeded4"/>
    <ds:schemaRef ds:uri="http://schemas.openxmlformats.org/package/2006/metadata/core-properties"/>
    <ds:schemaRef ds:uri="http://purl.org/dc/dcmitype/"/>
    <ds:schemaRef ds:uri="d8159c9e-9fad-49a3-a5ae-2b6725e7a0d2"/>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1045</Words>
  <Application>Microsoft Office PowerPoint</Application>
  <PresentationFormat>Affichage à l'écran (4:3)</PresentationFormat>
  <Paragraphs>91</Paragraphs>
  <Slides>10</Slides>
  <Notes>10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10</vt:i4>
      </vt:variant>
    </vt:vector>
  </HeadingPairs>
  <TitlesOfParts>
    <vt:vector size="14" baseType="lpstr">
      <vt:lpstr>Gulim</vt:lpstr>
      <vt:lpstr>Arial</vt:lpstr>
      <vt:lpstr>Calibri</vt:lpstr>
      <vt:lpstr>1_Office Theme</vt:lpstr>
      <vt:lpstr>  </vt:lpstr>
      <vt:lpstr>The case &amp; the judgment</vt:lpstr>
      <vt:lpstr>A 14-year struggle</vt:lpstr>
      <vt:lpstr>The position of the Moldovan authorities</vt:lpstr>
      <vt:lpstr>Uncertain political situation</vt:lpstr>
      <vt:lpstr>The Party of Socialists of the Republic of Moldova</vt:lpstr>
      <vt:lpstr>Individual measures  Views of PSRM leadership on freedom of assembly</vt:lpstr>
      <vt:lpstr>General measures – Implementation of anti-discrimination law</vt:lpstr>
      <vt:lpstr>Hostile Legislative Initiatives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Nigel Warner</dc:creator>
  <cp:lastModifiedBy>agnes ciccarone</cp:lastModifiedBy>
  <cp:revision>30</cp:revision>
  <cp:lastPrinted>2019-09-04T14:53:48Z</cp:lastPrinted>
  <dcterms:created xsi:type="dcterms:W3CDTF">2019-08-26T11:21:15Z</dcterms:created>
  <dcterms:modified xsi:type="dcterms:W3CDTF">2019-09-05T06:36:40Z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0x010100179A11E3E3A4354FA938446845BBF733</vt:lpwstr>
  </property>
</Properties>
</file>